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71" r:id="rId5"/>
    <p:sldId id="283" r:id="rId6"/>
    <p:sldId id="289" r:id="rId7"/>
    <p:sldId id="274" r:id="rId8"/>
    <p:sldId id="281" r:id="rId9"/>
    <p:sldId id="290" r:id="rId10"/>
    <p:sldId id="263" r:id="rId11"/>
    <p:sldId id="260" r:id="rId12"/>
    <p:sldId id="264" r:id="rId13"/>
    <p:sldId id="261" r:id="rId14"/>
    <p:sldId id="265" r:id="rId15"/>
    <p:sldId id="291" r:id="rId16"/>
    <p:sldId id="259" r:id="rId17"/>
    <p:sldId id="268" r:id="rId18"/>
    <p:sldId id="288" r:id="rId19"/>
    <p:sldId id="269" r:id="rId20"/>
    <p:sldId id="282" r:id="rId21"/>
    <p:sldId id="278" r:id="rId22"/>
    <p:sldId id="280" r:id="rId23"/>
    <p:sldId id="267" r:id="rId24"/>
    <p:sldId id="270" r:id="rId25"/>
    <p:sldId id="284" r:id="rId26"/>
    <p:sldId id="285" r:id="rId27"/>
    <p:sldId id="287" r:id="rId28"/>
    <p:sldId id="286" r:id="rId29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1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75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amazon.com/NETGEAR-Nighthawk-8-Stream-AX6000-Router/dp/B01MQDZXA4/ref=sr_1_3?crid=3H3G2I80HPT70&amp;keywords=wi-fi+6+router&amp;qid=1568380427&amp;s=gateway&amp;sprefix=Wi-Fi+6+%2Caps%2C165&amp;sr=8-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F56AF-61FA-48E0-BBE0-3D222DBFDB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7913" y="1892300"/>
            <a:ext cx="8915399" cy="2262781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z="4800" dirty="0"/>
              <a:t>Our 2020 Technology Plan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4F1DC-CBC5-411D-9B02-769B8EAF30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7227887" cy="1126283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September 2019</a:t>
            </a:r>
          </a:p>
        </p:txBody>
      </p:sp>
    </p:spTree>
    <p:extLst>
      <p:ext uri="{BB962C8B-B14F-4D97-AF65-F5344CB8AC3E}">
        <p14:creationId xmlns:p14="http://schemas.microsoft.com/office/powerpoint/2010/main" val="2814136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07FBC-CE24-4474-AB23-BD5C3279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6612" y="1117600"/>
            <a:ext cx="8915400" cy="4622800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sz="2800" b="1" dirty="0"/>
              <a:t>Why bother with a plan?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We could address our technology questions, concerns and opportunities piecemeal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But having a plan can lead to better results with less effort – and ensure that we focus on our most important needs &amp; opportunities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We have three months left in 2019 – let’s use them to create a 2020 Technology Plan!</a:t>
            </a:r>
          </a:p>
        </p:txBody>
      </p:sp>
    </p:spTree>
    <p:extLst>
      <p:ext uri="{BB962C8B-B14F-4D97-AF65-F5344CB8AC3E}">
        <p14:creationId xmlns:p14="http://schemas.microsoft.com/office/powerpoint/2010/main" val="4132139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07FBC-CE24-4474-AB23-BD5C3279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2012" y="1117600"/>
            <a:ext cx="8915400" cy="4622800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800"/>
              </a:spcAft>
            </a:pPr>
            <a:r>
              <a:rPr lang="en-US" sz="2800" b="1" dirty="0"/>
              <a:t>Potential benefits of a technology plan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Minimize technology frustrations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Protect against identity theft and/or scams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Use technology to improve our lives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Get the best “bang for our buck”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Prepare for incapacitation / death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Other?</a:t>
            </a:r>
          </a:p>
        </p:txBody>
      </p:sp>
    </p:spTree>
    <p:extLst>
      <p:ext uri="{BB962C8B-B14F-4D97-AF65-F5344CB8AC3E}">
        <p14:creationId xmlns:p14="http://schemas.microsoft.com/office/powerpoint/2010/main" val="1502419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07FBC-CE24-4474-AB23-BD5C3279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2800" y="1117600"/>
            <a:ext cx="8964612" cy="4622800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sz="2800" b="1" dirty="0"/>
              <a:t>Minimize technology frustrations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What technology frustrations do we have? 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Do others look to us to help deal with their frustrations?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What is causing them?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What must happen to make them go away?</a:t>
            </a:r>
          </a:p>
        </p:txBody>
      </p:sp>
    </p:spTree>
    <p:extLst>
      <p:ext uri="{BB962C8B-B14F-4D97-AF65-F5344CB8AC3E}">
        <p14:creationId xmlns:p14="http://schemas.microsoft.com/office/powerpoint/2010/main" val="3579344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07FBC-CE24-4474-AB23-BD5C3279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2800" y="1117600"/>
            <a:ext cx="8964612" cy="4622800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800"/>
              </a:spcAft>
            </a:pPr>
            <a:r>
              <a:rPr lang="en-US" sz="2800" b="1" dirty="0"/>
              <a:t>Address technology frustrations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Learn to communicate with tech on its terms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Keep your hardware and software up-to-date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Learn / use tech “house-keeping” tips &amp; tricks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Turn to Internet search / trusted websites for help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Call upon LCACE, friends, etc. for help &amp; advice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Other?</a:t>
            </a:r>
          </a:p>
        </p:txBody>
      </p:sp>
    </p:spTree>
    <p:extLst>
      <p:ext uri="{BB962C8B-B14F-4D97-AF65-F5344CB8AC3E}">
        <p14:creationId xmlns:p14="http://schemas.microsoft.com/office/powerpoint/2010/main" val="2944821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ED4D57-445A-4DC4-8097-DA700A37D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809" y="1622738"/>
            <a:ext cx="8078090" cy="43180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28A9AD-6135-44F1-B492-1CAA4D0DBB85}"/>
              </a:ext>
            </a:extLst>
          </p:cNvPr>
          <p:cNvSpPr txBox="1"/>
          <p:nvPr/>
        </p:nvSpPr>
        <p:spPr>
          <a:xfrm>
            <a:off x="2682809" y="917218"/>
            <a:ext cx="62591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/>
              <a:t>A router firmware update reminder</a:t>
            </a:r>
          </a:p>
        </p:txBody>
      </p:sp>
    </p:spTree>
    <p:extLst>
      <p:ext uri="{BB962C8B-B14F-4D97-AF65-F5344CB8AC3E}">
        <p14:creationId xmlns:p14="http://schemas.microsoft.com/office/powerpoint/2010/main" val="3443914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07FBC-CE24-4474-AB23-BD5C3279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4912" y="1117600"/>
            <a:ext cx="8662988" cy="4622800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sz="2800" b="1" dirty="0"/>
              <a:t>Identity theft and/or scams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Hardware / software attacks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Scams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Extortion</a:t>
            </a:r>
          </a:p>
          <a:p>
            <a:pPr lvl="1">
              <a:spcAft>
                <a:spcPts val="1800"/>
              </a:spcAft>
            </a:pPr>
            <a:endParaRPr lang="en-US" sz="2400" dirty="0"/>
          </a:p>
          <a:p>
            <a:pPr lvl="1">
              <a:spcAft>
                <a:spcPts val="1800"/>
              </a:spcAft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685824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07FBC-CE24-4474-AB23-BD5C3279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2012" y="1117600"/>
            <a:ext cx="8915400" cy="4622800"/>
          </a:xfrm>
        </p:spPr>
        <p:txBody>
          <a:bodyPr>
            <a:normAutofit/>
          </a:bodyPr>
          <a:lstStyle/>
          <a:p>
            <a:pPr lvl="1">
              <a:spcAft>
                <a:spcPts val="1800"/>
              </a:spcAft>
            </a:pPr>
            <a:r>
              <a:rPr lang="en-US" sz="2600" b="1" dirty="0"/>
              <a:t>Hardware / software attacks</a:t>
            </a:r>
          </a:p>
          <a:p>
            <a:pPr lvl="2">
              <a:spcAft>
                <a:spcPts val="1800"/>
              </a:spcAft>
            </a:pPr>
            <a:r>
              <a:rPr lang="en-US" sz="2400" dirty="0"/>
              <a:t>Computers, tablets, smartphones</a:t>
            </a:r>
          </a:p>
          <a:p>
            <a:pPr lvl="2">
              <a:spcAft>
                <a:spcPts val="1800"/>
              </a:spcAft>
            </a:pPr>
            <a:r>
              <a:rPr lang="en-US" sz="2400" dirty="0"/>
              <a:t>Routers / networks</a:t>
            </a:r>
          </a:p>
          <a:p>
            <a:pPr lvl="2">
              <a:spcAft>
                <a:spcPts val="1800"/>
              </a:spcAft>
            </a:pPr>
            <a:r>
              <a:rPr lang="en-US" sz="2400" dirty="0"/>
              <a:t>IoT devices (security cameras, smart home)</a:t>
            </a:r>
          </a:p>
          <a:p>
            <a:pPr lvl="2">
              <a:spcAft>
                <a:spcPts val="1800"/>
              </a:spcAft>
            </a:pPr>
            <a:r>
              <a:rPr lang="en-US" sz="2400" dirty="0"/>
              <a:t>Internet vs. Wi-Fi vs. Bluetooth vs. other?</a:t>
            </a:r>
          </a:p>
          <a:p>
            <a:pPr lvl="2">
              <a:spcAft>
                <a:spcPts val="1800"/>
              </a:spcAft>
            </a:pPr>
            <a:r>
              <a:rPr lang="en-US" sz="2400" dirty="0"/>
              <a:t>Other?</a:t>
            </a:r>
          </a:p>
        </p:txBody>
      </p:sp>
    </p:spTree>
    <p:extLst>
      <p:ext uri="{BB962C8B-B14F-4D97-AF65-F5344CB8AC3E}">
        <p14:creationId xmlns:p14="http://schemas.microsoft.com/office/powerpoint/2010/main" val="329264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D635F7-DFD3-4E73-99B8-FD53DEF68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9599" y="294837"/>
            <a:ext cx="8068801" cy="626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139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07FBC-CE24-4474-AB23-BD5C3279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2012" y="1117600"/>
            <a:ext cx="8915400" cy="4622800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sz="2600" b="1" dirty="0"/>
              <a:t>Protect against hardware /software attacks </a:t>
            </a:r>
          </a:p>
          <a:p>
            <a:pPr lvl="1">
              <a:spcAft>
                <a:spcPts val="1800"/>
              </a:spcAft>
            </a:pPr>
            <a:r>
              <a:rPr lang="en-US" sz="2400" dirty="0"/>
              <a:t>Make sure that our hardware and software is up-to-date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Install and use robust anti-malware software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Change settings (hardware, OS, browsers, etc.)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Utilize secure Wi-Fi networks / VPNs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Other?</a:t>
            </a:r>
          </a:p>
        </p:txBody>
      </p:sp>
    </p:spTree>
    <p:extLst>
      <p:ext uri="{BB962C8B-B14F-4D97-AF65-F5344CB8AC3E}">
        <p14:creationId xmlns:p14="http://schemas.microsoft.com/office/powerpoint/2010/main" val="3101447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07FBC-CE24-4474-AB23-BD5C3279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0198" y="1207752"/>
            <a:ext cx="8915400" cy="4622800"/>
          </a:xfrm>
        </p:spPr>
        <p:txBody>
          <a:bodyPr>
            <a:normAutofit/>
          </a:bodyPr>
          <a:lstStyle/>
          <a:p>
            <a:pPr lvl="1">
              <a:spcAft>
                <a:spcPts val="1800"/>
              </a:spcAft>
            </a:pPr>
            <a:r>
              <a:rPr lang="en-US" sz="2600" b="1" dirty="0"/>
              <a:t>Scams</a:t>
            </a:r>
          </a:p>
          <a:p>
            <a:pPr lvl="2">
              <a:spcAft>
                <a:spcPts val="1800"/>
              </a:spcAft>
            </a:pPr>
            <a:r>
              <a:rPr lang="en-US" sz="2400" dirty="0"/>
              <a:t>Phishing emails</a:t>
            </a:r>
          </a:p>
          <a:p>
            <a:pPr lvl="2">
              <a:spcAft>
                <a:spcPts val="1800"/>
              </a:spcAft>
            </a:pPr>
            <a:r>
              <a:rPr lang="en-US" sz="2400" dirty="0"/>
              <a:t>Malicious pop-ups</a:t>
            </a:r>
          </a:p>
          <a:p>
            <a:pPr lvl="2">
              <a:spcAft>
                <a:spcPts val="1800"/>
              </a:spcAft>
            </a:pPr>
            <a:r>
              <a:rPr lang="en-US" sz="2400" dirty="0"/>
              <a:t>Malicious websites</a:t>
            </a:r>
          </a:p>
          <a:p>
            <a:pPr lvl="2">
              <a:spcAft>
                <a:spcPts val="1800"/>
              </a:spcAft>
            </a:pPr>
            <a:r>
              <a:rPr lang="en-US" sz="2400" dirty="0"/>
              <a:t>Phone scams</a:t>
            </a:r>
          </a:p>
          <a:p>
            <a:pPr lvl="2">
              <a:spcAft>
                <a:spcPts val="1800"/>
              </a:spcAft>
            </a:pPr>
            <a:r>
              <a:rPr lang="en-US" sz="2400" dirty="0"/>
              <a:t>Other?</a:t>
            </a:r>
          </a:p>
        </p:txBody>
      </p:sp>
    </p:spTree>
    <p:extLst>
      <p:ext uri="{BB962C8B-B14F-4D97-AF65-F5344CB8AC3E}">
        <p14:creationId xmlns:p14="http://schemas.microsoft.com/office/powerpoint/2010/main" val="2645991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07FBC-CE24-4474-AB23-BD5C3279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2012" y="1117600"/>
            <a:ext cx="8915400" cy="4622800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800"/>
              </a:spcAft>
            </a:pPr>
            <a:r>
              <a:rPr lang="en-US" sz="2600" b="1" dirty="0"/>
              <a:t>Protect against scams 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Read and save news about scams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Build a list of actions to take or avoid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Do not engage with potential scammers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Seek info / advice from others before you act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Identify “helpers” you can turn to if scammed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Other?</a:t>
            </a:r>
          </a:p>
        </p:txBody>
      </p:sp>
    </p:spTree>
    <p:extLst>
      <p:ext uri="{BB962C8B-B14F-4D97-AF65-F5344CB8AC3E}">
        <p14:creationId xmlns:p14="http://schemas.microsoft.com/office/powerpoint/2010/main" val="842633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07FBC-CE24-4474-AB23-BD5C3279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2012" y="1117600"/>
            <a:ext cx="8915400" cy="4622800"/>
          </a:xfrm>
        </p:spPr>
        <p:txBody>
          <a:bodyPr>
            <a:normAutofit/>
          </a:bodyPr>
          <a:lstStyle/>
          <a:p>
            <a:pPr lvl="1">
              <a:spcAft>
                <a:spcPts val="1800"/>
              </a:spcAft>
            </a:pPr>
            <a:r>
              <a:rPr lang="en-US" sz="2600" b="1" dirty="0"/>
              <a:t>Extortion</a:t>
            </a:r>
          </a:p>
          <a:p>
            <a:pPr lvl="2">
              <a:spcAft>
                <a:spcPts val="1800"/>
              </a:spcAft>
            </a:pPr>
            <a:r>
              <a:rPr lang="en-US" sz="2400" dirty="0"/>
              <a:t>Ransomware</a:t>
            </a:r>
          </a:p>
          <a:p>
            <a:pPr lvl="2">
              <a:spcAft>
                <a:spcPts val="1800"/>
              </a:spcAft>
            </a:pPr>
            <a:r>
              <a:rPr lang="en-US" sz="2400" dirty="0"/>
              <a:t>Threatening / scary emails or phone calls</a:t>
            </a:r>
          </a:p>
          <a:p>
            <a:pPr lvl="2">
              <a:spcAft>
                <a:spcPts val="1800"/>
              </a:spcAft>
            </a:pPr>
            <a:r>
              <a:rPr lang="en-US" sz="2400" dirty="0"/>
              <a:t>Other?</a:t>
            </a:r>
          </a:p>
        </p:txBody>
      </p:sp>
    </p:spTree>
    <p:extLst>
      <p:ext uri="{BB962C8B-B14F-4D97-AF65-F5344CB8AC3E}">
        <p14:creationId xmlns:p14="http://schemas.microsoft.com/office/powerpoint/2010/main" val="1519179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07FBC-CE24-4474-AB23-BD5C3279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2012" y="1117600"/>
            <a:ext cx="8915400" cy="4622800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800"/>
              </a:spcAft>
            </a:pPr>
            <a:r>
              <a:rPr lang="en-US" sz="2800" b="1" dirty="0"/>
              <a:t>Protect against extortion 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Read and save news about extortion attacks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Ensure your anti-malware blocks ransomware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Back up all personal files – with an “air gap”!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Have a plan to reinstall all application software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Identify “helpers” you can turn to if extorted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Other?</a:t>
            </a:r>
          </a:p>
        </p:txBody>
      </p:sp>
    </p:spTree>
    <p:extLst>
      <p:ext uri="{BB962C8B-B14F-4D97-AF65-F5344CB8AC3E}">
        <p14:creationId xmlns:p14="http://schemas.microsoft.com/office/powerpoint/2010/main" val="22069977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07FBC-CE24-4474-AB23-BD5C3279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2012" y="1117600"/>
            <a:ext cx="8915400" cy="4622800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sz="2800" b="1" dirty="0"/>
              <a:t>Identity Theft</a:t>
            </a:r>
          </a:p>
          <a:p>
            <a:pPr marL="400050" lvl="1" indent="0">
              <a:spcAft>
                <a:spcPts val="1800"/>
              </a:spcAft>
              <a:buNone/>
            </a:pPr>
            <a:r>
              <a:rPr lang="en-US" sz="2600" dirty="0"/>
              <a:t>Identity theft can take many forms and deserves a thorough discussion beyond the scope of this presentation.</a:t>
            </a:r>
          </a:p>
          <a:p>
            <a:pPr marL="400050" lvl="1" indent="0">
              <a:spcAft>
                <a:spcPts val="1800"/>
              </a:spcAft>
              <a:buNone/>
            </a:pPr>
            <a:r>
              <a:rPr lang="en-US" sz="2600" dirty="0"/>
              <a:t>Suffice to say, this is an important subject for us all and should be part of an overall “protect ourselves from the bad guys” plan!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14329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07FBC-CE24-4474-AB23-BD5C3279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5075" y="1378857"/>
            <a:ext cx="8915400" cy="4622800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sz="2800" b="1" dirty="0"/>
              <a:t>Use technology to improve our lives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How are we using existing technology?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Are there opportunities to increase our use?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What technology changes are in the works?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How can we take advantage of those changes? </a:t>
            </a:r>
          </a:p>
        </p:txBody>
      </p:sp>
    </p:spTree>
    <p:extLst>
      <p:ext uri="{BB962C8B-B14F-4D97-AF65-F5344CB8AC3E}">
        <p14:creationId xmlns:p14="http://schemas.microsoft.com/office/powerpoint/2010/main" val="23494773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07FBC-CE24-4474-AB23-BD5C3279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00" y="1346200"/>
            <a:ext cx="8951912" cy="4622800"/>
          </a:xfrm>
        </p:spPr>
        <p:txBody>
          <a:bodyPr>
            <a:normAutofit lnSpcReduction="10000"/>
          </a:bodyPr>
          <a:lstStyle/>
          <a:p>
            <a:pPr>
              <a:spcAft>
                <a:spcPts val="1800"/>
              </a:spcAft>
            </a:pPr>
            <a:r>
              <a:rPr lang="en-US" sz="2600" b="1" dirty="0"/>
              <a:t>How are we using existing technology?</a:t>
            </a:r>
          </a:p>
          <a:p>
            <a:pPr lvl="1">
              <a:spcAft>
                <a:spcPts val="1800"/>
              </a:spcAft>
            </a:pPr>
            <a:r>
              <a:rPr lang="en-US" sz="2400" dirty="0"/>
              <a:t>What basic technology needs do we have?</a:t>
            </a:r>
          </a:p>
          <a:p>
            <a:pPr lvl="1">
              <a:spcAft>
                <a:spcPts val="1800"/>
              </a:spcAft>
            </a:pPr>
            <a:r>
              <a:rPr lang="en-US" sz="2400" dirty="0"/>
              <a:t>Can we drop any needs, or combine with others?</a:t>
            </a:r>
          </a:p>
          <a:p>
            <a:pPr lvl="1">
              <a:spcAft>
                <a:spcPts val="1800"/>
              </a:spcAft>
            </a:pPr>
            <a:r>
              <a:rPr lang="en-US" sz="2400" dirty="0"/>
              <a:t>Make better use of current technology?</a:t>
            </a:r>
          </a:p>
          <a:p>
            <a:pPr lvl="1">
              <a:spcAft>
                <a:spcPts val="1800"/>
              </a:spcAft>
            </a:pPr>
            <a:r>
              <a:rPr lang="en-US" sz="2400" dirty="0"/>
              <a:t>How? Why?  In what priority?  On what timetable?</a:t>
            </a:r>
          </a:p>
          <a:p>
            <a:pPr lvl="1">
              <a:spcAft>
                <a:spcPts val="1800"/>
              </a:spcAft>
            </a:pPr>
            <a:r>
              <a:rPr lang="en-US" sz="2400" dirty="0"/>
              <a:t>Affirm / reaffirm which tech providers to use</a:t>
            </a:r>
          </a:p>
          <a:p>
            <a:pPr lvl="1">
              <a:spcAft>
                <a:spcPts val="1800"/>
              </a:spcAft>
            </a:pPr>
            <a:r>
              <a:rPr lang="en-US" sz="2400" dirty="0"/>
              <a:t>Other?</a:t>
            </a:r>
          </a:p>
        </p:txBody>
      </p:sp>
    </p:spTree>
    <p:extLst>
      <p:ext uri="{BB962C8B-B14F-4D97-AF65-F5344CB8AC3E}">
        <p14:creationId xmlns:p14="http://schemas.microsoft.com/office/powerpoint/2010/main" val="4494390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CC4E20-9B2D-4850-AADF-7B47C80FA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967" y="630940"/>
            <a:ext cx="6830128" cy="46173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9857BB-F032-45B9-80C5-0088DBE67F29}"/>
              </a:ext>
            </a:extLst>
          </p:cNvPr>
          <p:cNvSpPr txBox="1"/>
          <p:nvPr/>
        </p:nvSpPr>
        <p:spPr>
          <a:xfrm>
            <a:off x="6825803" y="2474893"/>
            <a:ext cx="40697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New technology is not always dramatic!</a:t>
            </a:r>
          </a:p>
        </p:txBody>
      </p:sp>
    </p:spTree>
    <p:extLst>
      <p:ext uri="{BB962C8B-B14F-4D97-AF65-F5344CB8AC3E}">
        <p14:creationId xmlns:p14="http://schemas.microsoft.com/office/powerpoint/2010/main" val="40463696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07FBC-CE24-4474-AB23-BD5C3279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2800" y="1117600"/>
            <a:ext cx="8964612" cy="4622800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sz="2600" b="1" dirty="0"/>
              <a:t>Affirm / reaffirm which tech providers to use</a:t>
            </a:r>
          </a:p>
          <a:p>
            <a:pPr lvl="1">
              <a:spcAft>
                <a:spcPts val="1800"/>
              </a:spcAft>
            </a:pPr>
            <a:r>
              <a:rPr lang="en-US" sz="2400" dirty="0"/>
              <a:t>Apple / Microsoft / Google / Linux – or a mix?</a:t>
            </a:r>
          </a:p>
          <a:p>
            <a:pPr lvl="1">
              <a:spcAft>
                <a:spcPts val="1800"/>
              </a:spcAft>
            </a:pPr>
            <a:r>
              <a:rPr lang="en-US" sz="2400" dirty="0"/>
              <a:t>Misc. hardware – printer, router, smart home, etc.</a:t>
            </a:r>
          </a:p>
          <a:p>
            <a:pPr lvl="1">
              <a:spcAft>
                <a:spcPts val="1800"/>
              </a:spcAft>
            </a:pPr>
            <a:r>
              <a:rPr lang="en-US" sz="2400" dirty="0"/>
              <a:t>Functionality vs. ease vs. cost?</a:t>
            </a:r>
          </a:p>
          <a:p>
            <a:pPr lvl="1">
              <a:spcAft>
                <a:spcPts val="1800"/>
              </a:spcAft>
            </a:pPr>
            <a:r>
              <a:rPr lang="en-US" sz="2400" dirty="0"/>
              <a:t>Software: Which?  Why?  Support? Cost?  Etc.</a:t>
            </a:r>
          </a:p>
          <a:p>
            <a:pPr lvl="1">
              <a:spcAft>
                <a:spcPts val="1800"/>
              </a:spcAft>
            </a:pPr>
            <a:r>
              <a:rPr lang="en-US" sz="2400" dirty="0"/>
              <a:t>Other?</a:t>
            </a:r>
          </a:p>
        </p:txBody>
      </p:sp>
    </p:spTree>
    <p:extLst>
      <p:ext uri="{BB962C8B-B14F-4D97-AF65-F5344CB8AC3E}">
        <p14:creationId xmlns:p14="http://schemas.microsoft.com/office/powerpoint/2010/main" val="4135966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07FBC-CE24-4474-AB23-BD5C3279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3612" y="1117600"/>
            <a:ext cx="8915400" cy="4851400"/>
          </a:xfrm>
        </p:spPr>
        <p:txBody>
          <a:bodyPr>
            <a:normAutofit fontScale="77500" lnSpcReduction="20000"/>
          </a:bodyPr>
          <a:lstStyle/>
          <a:p>
            <a:pPr>
              <a:spcAft>
                <a:spcPts val="1800"/>
              </a:spcAft>
            </a:pPr>
            <a:r>
              <a:rPr lang="en-US" sz="3400" b="1" dirty="0"/>
              <a:t>Stay attuned to new / changing technology</a:t>
            </a:r>
          </a:p>
          <a:p>
            <a:pPr lvl="1">
              <a:spcAft>
                <a:spcPts val="1800"/>
              </a:spcAft>
            </a:pPr>
            <a:r>
              <a:rPr lang="en-US" sz="2800" dirty="0"/>
              <a:t>Windows 7 no longer supported after 1/15/2020</a:t>
            </a:r>
          </a:p>
          <a:p>
            <a:pPr lvl="1">
              <a:spcAft>
                <a:spcPts val="1800"/>
              </a:spcAft>
            </a:pPr>
            <a:r>
              <a:rPr lang="en-US" sz="2800" dirty="0"/>
              <a:t>Wi-Fi 6 rolling out in 2020</a:t>
            </a:r>
          </a:p>
          <a:p>
            <a:pPr lvl="1">
              <a:spcAft>
                <a:spcPts val="1800"/>
              </a:spcAft>
            </a:pPr>
            <a:r>
              <a:rPr lang="en-US" sz="2800" dirty="0"/>
              <a:t>5G wireless is currently in test; rolls out in 2020 and beyond</a:t>
            </a:r>
          </a:p>
          <a:p>
            <a:pPr lvl="1">
              <a:spcAft>
                <a:spcPts val="1800"/>
              </a:spcAft>
            </a:pPr>
            <a:r>
              <a:rPr lang="en-US" sz="2800" dirty="0" err="1"/>
              <a:t>EdgeChromium</a:t>
            </a:r>
            <a:r>
              <a:rPr lang="en-US" sz="2800" dirty="0"/>
              <a:t> browser roll-out in 2020</a:t>
            </a:r>
          </a:p>
          <a:p>
            <a:pPr lvl="1">
              <a:spcAft>
                <a:spcPts val="1800"/>
              </a:spcAft>
            </a:pPr>
            <a:r>
              <a:rPr lang="en-US" sz="2800" dirty="0"/>
              <a:t>T-Mobile / Sprint merger</a:t>
            </a:r>
          </a:p>
          <a:p>
            <a:pPr lvl="1">
              <a:spcAft>
                <a:spcPts val="1800"/>
              </a:spcAft>
            </a:pPr>
            <a:r>
              <a:rPr lang="en-US" sz="2800" dirty="0"/>
              <a:t>Multiple USB options</a:t>
            </a:r>
          </a:p>
          <a:p>
            <a:pPr lvl="1">
              <a:spcAft>
                <a:spcPts val="1800"/>
              </a:spcAft>
            </a:pPr>
            <a:r>
              <a:rPr lang="en-US" sz="2800" dirty="0"/>
              <a:t>Other?</a:t>
            </a:r>
          </a:p>
        </p:txBody>
      </p:sp>
    </p:spTree>
    <p:extLst>
      <p:ext uri="{BB962C8B-B14F-4D97-AF65-F5344CB8AC3E}">
        <p14:creationId xmlns:p14="http://schemas.microsoft.com/office/powerpoint/2010/main" val="38262685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B70EC1F8-0B9B-454B-AD92-A738B8353B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4397" y="455498"/>
            <a:ext cx="5040085" cy="59470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90FCD5-8D79-454B-BE8F-D686DD9F6F82}"/>
              </a:ext>
            </a:extLst>
          </p:cNvPr>
          <p:cNvSpPr txBox="1"/>
          <p:nvPr/>
        </p:nvSpPr>
        <p:spPr>
          <a:xfrm>
            <a:off x="8046720" y="1031966"/>
            <a:ext cx="32526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Graphic rendering of a 5G antenna on a streetlight</a:t>
            </a:r>
          </a:p>
        </p:txBody>
      </p:sp>
    </p:spTree>
    <p:extLst>
      <p:ext uri="{BB962C8B-B14F-4D97-AF65-F5344CB8AC3E}">
        <p14:creationId xmlns:p14="http://schemas.microsoft.com/office/powerpoint/2010/main" val="11755944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7437C7-0015-49A2-BD65-D8BA116F5C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2641" y="1441268"/>
            <a:ext cx="7592559" cy="3777622"/>
          </a:xfrm>
        </p:spPr>
        <p:txBody>
          <a:bodyPr/>
          <a:lstStyle/>
          <a:p>
            <a:r>
              <a:rPr lang="en-US" sz="2400" u="sng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NETGEAR Nighthawk AX8 8-Stream </a:t>
            </a:r>
            <a:r>
              <a:rPr lang="en-US" sz="2400" u="sng" dirty="0" err="1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WiFi</a:t>
            </a:r>
            <a:r>
              <a:rPr lang="en-US" sz="2400" u="sng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6 Router (RAX80) - AX6000 Wireless Speed (up to 6Gbps) Coverage for Large Homes | 5 x 1G and 1x 2G Ethernet ports | 2 x 3.0 USB</a:t>
            </a:r>
            <a:endParaRPr lang="en-US" sz="2400" b="1" u="sng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1027" name="Picture 3" descr="NETGEAR Nighthawk AX8 8-Stream WiFi 6 Router (RAX80) - AX6000 Wireless Speed (up to 6Gbps) | Coverage for Large Homes | 5 x 1G and 1x 2G Ethernet ports | 2 x 3.0 USB">
            <a:hlinkClick r:id="rId2"/>
            <a:extLst>
              <a:ext uri="{FF2B5EF4-FFF2-40B4-BE49-F238E27FC236}">
                <a16:creationId xmlns:a16="http://schemas.microsoft.com/office/drawing/2014/main" id="{2D3162AD-DDAE-4D7E-8894-0282775BB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004" y="3524431"/>
            <a:ext cx="3266396" cy="2543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524EE4-F4C7-40D0-A1DF-7400C24094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51" y="3632200"/>
            <a:ext cx="2570080" cy="75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1054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07FBC-CE24-4474-AB23-BD5C3279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2012" y="1117600"/>
            <a:ext cx="8915400" cy="4622800"/>
          </a:xfrm>
        </p:spPr>
        <p:txBody>
          <a:bodyPr>
            <a:normAutofit fontScale="85000" lnSpcReduction="10000"/>
          </a:bodyPr>
          <a:lstStyle/>
          <a:p>
            <a:pPr>
              <a:spcAft>
                <a:spcPts val="1800"/>
              </a:spcAft>
            </a:pPr>
            <a:r>
              <a:rPr lang="en-US" sz="3100" b="1" dirty="0"/>
              <a:t>Ways to stay attuned to new technology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Look for technology news in mainstream media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Check out tech websites / newsletters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LCACE meetings &amp; newsletters; APCUG videos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Consult knowledgeable friends &amp; family; Internet search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Technology presentations at libraries / elsewhere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Other?</a:t>
            </a:r>
          </a:p>
        </p:txBody>
      </p:sp>
    </p:spTree>
    <p:extLst>
      <p:ext uri="{BB962C8B-B14F-4D97-AF65-F5344CB8AC3E}">
        <p14:creationId xmlns:p14="http://schemas.microsoft.com/office/powerpoint/2010/main" val="20406404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07FBC-CE24-4474-AB23-BD5C3279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2800" y="1117600"/>
            <a:ext cx="8991600" cy="4622800"/>
          </a:xfrm>
        </p:spPr>
        <p:txBody>
          <a:bodyPr>
            <a:normAutofit fontScale="92500"/>
          </a:bodyPr>
          <a:lstStyle/>
          <a:p>
            <a:pPr>
              <a:spcAft>
                <a:spcPts val="1800"/>
              </a:spcAft>
            </a:pPr>
            <a:r>
              <a:rPr lang="en-US" sz="2800" b="1" dirty="0"/>
              <a:t>Ways to get the best “bang for our buck”</a:t>
            </a:r>
          </a:p>
          <a:p>
            <a:pPr lvl="1">
              <a:spcAft>
                <a:spcPts val="1800"/>
              </a:spcAft>
            </a:pPr>
            <a:r>
              <a:rPr lang="en-US" sz="2200" dirty="0"/>
              <a:t>Align hardware &amp; software to current and anticipated needs</a:t>
            </a:r>
          </a:p>
          <a:p>
            <a:pPr lvl="1">
              <a:spcAft>
                <a:spcPts val="1800"/>
              </a:spcAft>
            </a:pPr>
            <a:r>
              <a:rPr lang="en-US" sz="2200" dirty="0"/>
              <a:t>Reconsider your choice of current or planned providers</a:t>
            </a:r>
          </a:p>
          <a:p>
            <a:pPr lvl="1">
              <a:spcAft>
                <a:spcPts val="1800"/>
              </a:spcAft>
            </a:pPr>
            <a:r>
              <a:rPr lang="en-US" sz="2200" dirty="0"/>
              <a:t>Consider Costco, Sam’s Club and Amazon. (Best Buy and others offer price matching.) Or, consider used / refurbished gear.</a:t>
            </a:r>
          </a:p>
          <a:p>
            <a:pPr lvl="1">
              <a:spcAft>
                <a:spcPts val="1800"/>
              </a:spcAft>
            </a:pPr>
            <a:r>
              <a:rPr lang="en-US" sz="2200" dirty="0"/>
              <a:t>Follow best practices for technology disposal</a:t>
            </a:r>
          </a:p>
          <a:p>
            <a:pPr lvl="1">
              <a:spcAft>
                <a:spcPts val="1800"/>
              </a:spcAft>
            </a:pPr>
            <a:r>
              <a:rPr lang="en-US" sz="2200" dirty="0"/>
              <a:t>Other?</a:t>
            </a:r>
          </a:p>
        </p:txBody>
      </p:sp>
    </p:spTree>
    <p:extLst>
      <p:ext uri="{BB962C8B-B14F-4D97-AF65-F5344CB8AC3E}">
        <p14:creationId xmlns:p14="http://schemas.microsoft.com/office/powerpoint/2010/main" val="30661446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07FBC-CE24-4474-AB23-BD5C3279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2800" y="1117600"/>
            <a:ext cx="8964612" cy="4622800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1800"/>
              </a:spcAft>
            </a:pPr>
            <a:r>
              <a:rPr lang="en-US" sz="2800" b="1" dirty="0"/>
              <a:t>Follow best practices for technology disposal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Become knowledgeable about environmental and security concerns associated with disposal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Consider donating items in good condition (LCACE?)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Recycle everything else at local electronic recycling events / facilities or at Best Buy or other retailers.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Be sure to “wipe” or otherwise remove personal data from donated or recycled items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Other?</a:t>
            </a:r>
          </a:p>
        </p:txBody>
      </p:sp>
    </p:spTree>
    <p:extLst>
      <p:ext uri="{BB962C8B-B14F-4D97-AF65-F5344CB8AC3E}">
        <p14:creationId xmlns:p14="http://schemas.microsoft.com/office/powerpoint/2010/main" val="32947425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07FBC-CE24-4474-AB23-BD5C3279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2800" y="1117600"/>
            <a:ext cx="9067800" cy="4871076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800"/>
              </a:spcAft>
            </a:pPr>
            <a:r>
              <a:rPr lang="en-US" sz="2800" b="1" dirty="0"/>
              <a:t>Prepare for incapacitation / death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Several years ago we talked about “Digital Afterlife”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Just as we accumulate physical / financial “stuff” during our life, we also accumulate digital “stuff”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What is to be done with our digital life if we become incapacitated or die?</a:t>
            </a:r>
          </a:p>
          <a:p>
            <a:pPr lvl="1">
              <a:spcAft>
                <a:spcPts val="1800"/>
              </a:spcAft>
            </a:pPr>
            <a:r>
              <a:rPr lang="en-US" sz="2600" dirty="0"/>
              <a:t>Here’s a video reminder: https://youtu.be/QaZMfoUQdTc?list=UUxDTDRVp6jZy_MTSoq7mJsg</a:t>
            </a:r>
          </a:p>
          <a:p>
            <a:pPr lvl="1">
              <a:spcAft>
                <a:spcPts val="1800"/>
              </a:spcAft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4905070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07FBC-CE24-4474-AB23-BD5C3279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5831" y="1117600"/>
            <a:ext cx="9067800" cy="4622800"/>
          </a:xfrm>
        </p:spPr>
        <p:txBody>
          <a:bodyPr>
            <a:normAutofit/>
          </a:bodyPr>
          <a:lstStyle/>
          <a:p>
            <a:pPr marL="0" indent="0">
              <a:spcAft>
                <a:spcPts val="1800"/>
              </a:spcAft>
              <a:buNone/>
            </a:pPr>
            <a:endParaRPr lang="en-US" sz="2600" dirty="0"/>
          </a:p>
          <a:p>
            <a:pPr marL="0" indent="0">
              <a:spcAft>
                <a:spcPts val="1800"/>
              </a:spcAft>
              <a:buNone/>
            </a:pPr>
            <a:endParaRPr lang="en-US" sz="2600" dirty="0"/>
          </a:p>
          <a:p>
            <a:pPr marL="0" indent="0" algn="ctr">
              <a:spcAft>
                <a:spcPts val="1800"/>
              </a:spcAft>
              <a:buNone/>
            </a:pPr>
            <a:endParaRPr lang="en-US" sz="3600" b="1" dirty="0"/>
          </a:p>
          <a:p>
            <a:pPr marL="0" indent="0" algn="ctr">
              <a:spcAft>
                <a:spcPts val="1800"/>
              </a:spcAft>
              <a:buNone/>
            </a:pPr>
            <a:endParaRPr lang="en-US" sz="3600" b="1" dirty="0"/>
          </a:p>
          <a:p>
            <a:pPr marL="0" indent="0" algn="ctr">
              <a:spcAft>
                <a:spcPts val="1800"/>
              </a:spcAft>
              <a:buNone/>
            </a:pPr>
            <a:r>
              <a:rPr lang="en-US" sz="3600" b="1" dirty="0"/>
              <a:t>                                    Anything Else? </a:t>
            </a:r>
            <a:endParaRPr lang="en-US" sz="4000" b="1" dirty="0"/>
          </a:p>
        </p:txBody>
      </p:sp>
      <p:pic>
        <p:nvPicPr>
          <p:cNvPr id="2050" name="Picture 2" descr="Don't Touch">
            <a:extLst>
              <a:ext uri="{FF2B5EF4-FFF2-40B4-BE49-F238E27FC236}">
                <a16:creationId xmlns:a16="http://schemas.microsoft.com/office/drawing/2014/main" id="{F48E29C9-BCAF-45AA-AACD-6117A6E5F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383" y="1140496"/>
            <a:ext cx="4486835" cy="462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2716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07FBC-CE24-4474-AB23-BD5C3279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2800" y="1117600"/>
            <a:ext cx="9067800" cy="4622800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endParaRPr lang="en-US" sz="2800" b="1" dirty="0"/>
          </a:p>
          <a:p>
            <a:pPr marL="0" indent="0" algn="ctr">
              <a:spcAft>
                <a:spcPts val="1800"/>
              </a:spcAft>
              <a:buNone/>
            </a:pPr>
            <a:r>
              <a:rPr lang="en-US" sz="2600" b="1"/>
              <a:t>“</a:t>
            </a:r>
            <a:r>
              <a:rPr lang="en-US" sz="3200" b="1" dirty="0"/>
              <a:t>Failure to plan is planning to fail</a:t>
            </a:r>
            <a:r>
              <a:rPr lang="en-US" sz="2600" b="1" dirty="0"/>
              <a:t>”</a:t>
            </a:r>
          </a:p>
          <a:p>
            <a:pPr marL="0" indent="0" algn="ctr">
              <a:spcAft>
                <a:spcPts val="1800"/>
              </a:spcAft>
              <a:buNone/>
            </a:pPr>
            <a:r>
              <a:rPr lang="en-US" sz="2600" b="1" dirty="0">
                <a:solidFill>
                  <a:srgbClr val="FF0000"/>
                </a:solidFill>
              </a:rPr>
              <a:t> Make 2020 a great year for your technology!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56681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927</TotalTime>
  <Words>952</Words>
  <Application>Microsoft Office PowerPoint</Application>
  <PresentationFormat>Widescreen</PresentationFormat>
  <Paragraphs>131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Century Gothic</vt:lpstr>
      <vt:lpstr>Wingdings 3</vt:lpstr>
      <vt:lpstr>Wisp</vt:lpstr>
      <vt:lpstr> Our 2020 Technology Plan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Technology Plan</dc:title>
  <dc:creator>Phil 5927</dc:creator>
  <cp:lastModifiedBy>Dwight Johnson</cp:lastModifiedBy>
  <cp:revision>55</cp:revision>
  <cp:lastPrinted>2019-09-15T23:26:47Z</cp:lastPrinted>
  <dcterms:created xsi:type="dcterms:W3CDTF">2019-09-12T16:07:21Z</dcterms:created>
  <dcterms:modified xsi:type="dcterms:W3CDTF">2019-09-15T23:27:15Z</dcterms:modified>
</cp:coreProperties>
</file>