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8"/>
  </p:notesMasterIdLst>
  <p:sldIdLst>
    <p:sldId id="256" r:id="rId2"/>
    <p:sldId id="257" r:id="rId3"/>
    <p:sldId id="264" r:id="rId4"/>
    <p:sldId id="258" r:id="rId5"/>
    <p:sldId id="259" r:id="rId6"/>
    <p:sldId id="263" r:id="rId7"/>
    <p:sldId id="272" r:id="rId8"/>
    <p:sldId id="304" r:id="rId9"/>
    <p:sldId id="273" r:id="rId10"/>
    <p:sldId id="265" r:id="rId11"/>
    <p:sldId id="266" r:id="rId12"/>
    <p:sldId id="284" r:id="rId13"/>
    <p:sldId id="283" r:id="rId14"/>
    <p:sldId id="262" r:id="rId15"/>
    <p:sldId id="267" r:id="rId16"/>
    <p:sldId id="282" r:id="rId17"/>
    <p:sldId id="269" r:id="rId18"/>
    <p:sldId id="270" r:id="rId19"/>
    <p:sldId id="271" r:id="rId20"/>
    <p:sldId id="268" r:id="rId21"/>
    <p:sldId id="274" r:id="rId22"/>
    <p:sldId id="281" r:id="rId23"/>
    <p:sldId id="280" r:id="rId24"/>
    <p:sldId id="279" r:id="rId25"/>
    <p:sldId id="278" r:id="rId26"/>
    <p:sldId id="276" r:id="rId27"/>
    <p:sldId id="275" r:id="rId28"/>
    <p:sldId id="277" r:id="rId29"/>
    <p:sldId id="285" r:id="rId30"/>
    <p:sldId id="288" r:id="rId31"/>
    <p:sldId id="286" r:id="rId32"/>
    <p:sldId id="287" r:id="rId33"/>
    <p:sldId id="303" r:id="rId34"/>
    <p:sldId id="299" r:id="rId35"/>
    <p:sldId id="301" r:id="rId36"/>
    <p:sldId id="30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09" d="100"/>
          <a:sy n="109" d="100"/>
        </p:scale>
        <p:origin x="558" y="108"/>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93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399FD4-32AE-4F7A-98A3-84C7CF8D79A8}" type="datetimeFigureOut">
              <a:rPr lang="en-US" smtClean="0"/>
              <a:t>6/13/2019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755E92-4750-4F6B-BDEA-29BD050AACEE}" type="slidenum">
              <a:rPr lang="en-US" smtClean="0"/>
              <a:t>‹#›</a:t>
            </a:fld>
            <a:endParaRPr lang="en-US"/>
          </a:p>
        </p:txBody>
      </p:sp>
    </p:spTree>
    <p:extLst>
      <p:ext uri="{BB962C8B-B14F-4D97-AF65-F5344CB8AC3E}">
        <p14:creationId xmlns:p14="http://schemas.microsoft.com/office/powerpoint/2010/main" val="3211896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5 Registered </a:t>
            </a:r>
            <a:r>
              <a:rPr lang="en-US" sz="2000" dirty="0" err="1"/>
              <a:t>Drobos</a:t>
            </a:r>
            <a:endParaRPr lang="en-US" sz="2000" dirty="0"/>
          </a:p>
          <a:p>
            <a:endParaRPr lang="en-US" sz="2000" dirty="0"/>
          </a:p>
          <a:p>
            <a:r>
              <a:rPr lang="en-US" sz="2000" dirty="0"/>
              <a:t>90 TB Storage</a:t>
            </a:r>
          </a:p>
          <a:p>
            <a:endParaRPr lang="en-US" sz="2000" dirty="0"/>
          </a:p>
          <a:p>
            <a:r>
              <a:rPr lang="en-US" sz="2000" dirty="0"/>
              <a:t>Drobo FS 2011</a:t>
            </a:r>
          </a:p>
          <a:p>
            <a:endParaRPr lang="en-US" sz="2000" dirty="0"/>
          </a:p>
          <a:p>
            <a:r>
              <a:rPr lang="en-US" sz="2000" dirty="0"/>
              <a:t>Drobo 5N2 2018</a:t>
            </a:r>
          </a:p>
        </p:txBody>
      </p:sp>
      <p:sp>
        <p:nvSpPr>
          <p:cNvPr id="4" name="Slide Number Placeholder 3"/>
          <p:cNvSpPr>
            <a:spLocks noGrp="1"/>
          </p:cNvSpPr>
          <p:nvPr>
            <p:ph type="sldNum" sz="quarter" idx="5"/>
          </p:nvPr>
        </p:nvSpPr>
        <p:spPr/>
        <p:txBody>
          <a:bodyPr/>
          <a:lstStyle/>
          <a:p>
            <a:fld id="{F5755E92-4750-4F6B-BDEA-29BD050AACEE}" type="slidenum">
              <a:rPr lang="en-US" smtClean="0"/>
              <a:t>2</a:t>
            </a:fld>
            <a:endParaRPr lang="en-US"/>
          </a:p>
        </p:txBody>
      </p:sp>
    </p:spTree>
    <p:extLst>
      <p:ext uri="{BB962C8B-B14F-4D97-AF65-F5344CB8AC3E}">
        <p14:creationId xmlns:p14="http://schemas.microsoft.com/office/powerpoint/2010/main" val="4223065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Protect data against hard rive failure and sudden power  outages</a:t>
            </a:r>
          </a:p>
          <a:p>
            <a:endParaRPr lang="en-US" sz="1800" dirty="0"/>
          </a:p>
          <a:p>
            <a:r>
              <a:rPr lang="en-US" sz="1800" dirty="0"/>
              <a:t>Advance self-healing by creating a second volume</a:t>
            </a:r>
          </a:p>
        </p:txBody>
      </p:sp>
      <p:sp>
        <p:nvSpPr>
          <p:cNvPr id="4" name="Slide Number Placeholder 3"/>
          <p:cNvSpPr>
            <a:spLocks noGrp="1"/>
          </p:cNvSpPr>
          <p:nvPr>
            <p:ph type="sldNum" sz="quarter" idx="5"/>
          </p:nvPr>
        </p:nvSpPr>
        <p:spPr/>
        <p:txBody>
          <a:bodyPr/>
          <a:lstStyle/>
          <a:p>
            <a:fld id="{F5755E92-4750-4F6B-BDEA-29BD050AACEE}" type="slidenum">
              <a:rPr lang="en-US" smtClean="0"/>
              <a:t>4</a:t>
            </a:fld>
            <a:endParaRPr lang="en-US"/>
          </a:p>
        </p:txBody>
      </p:sp>
    </p:spTree>
    <p:extLst>
      <p:ext uri="{BB962C8B-B14F-4D97-AF65-F5344CB8AC3E}">
        <p14:creationId xmlns:p14="http://schemas.microsoft.com/office/powerpoint/2010/main" val="2382518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Protect data against hard rive failure and sudden power  outages</a:t>
            </a:r>
          </a:p>
          <a:p>
            <a:endParaRPr lang="en-US" sz="1800" dirty="0"/>
          </a:p>
          <a:p>
            <a:r>
              <a:rPr lang="en-US" sz="1800" dirty="0"/>
              <a:t>Advance self-healing by creating a second volume</a:t>
            </a:r>
          </a:p>
        </p:txBody>
      </p:sp>
      <p:sp>
        <p:nvSpPr>
          <p:cNvPr id="4" name="Slide Number Placeholder 3"/>
          <p:cNvSpPr>
            <a:spLocks noGrp="1"/>
          </p:cNvSpPr>
          <p:nvPr>
            <p:ph type="sldNum" sz="quarter" idx="5"/>
          </p:nvPr>
        </p:nvSpPr>
        <p:spPr/>
        <p:txBody>
          <a:bodyPr/>
          <a:lstStyle/>
          <a:p>
            <a:fld id="{F5755E92-4750-4F6B-BDEA-29BD050AACEE}" type="slidenum">
              <a:rPr lang="en-US" smtClean="0"/>
              <a:t>5</a:t>
            </a:fld>
            <a:endParaRPr lang="en-US"/>
          </a:p>
        </p:txBody>
      </p:sp>
    </p:spTree>
    <p:extLst>
      <p:ext uri="{BB962C8B-B14F-4D97-AF65-F5344CB8AC3E}">
        <p14:creationId xmlns:p14="http://schemas.microsoft.com/office/powerpoint/2010/main" val="522262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6</a:t>
            </a:fld>
            <a:endParaRPr lang="en-US"/>
          </a:p>
        </p:txBody>
      </p:sp>
    </p:spTree>
    <p:extLst>
      <p:ext uri="{BB962C8B-B14F-4D97-AF65-F5344CB8AC3E}">
        <p14:creationId xmlns:p14="http://schemas.microsoft.com/office/powerpoint/2010/main" val="3985037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RAID 1980s</a:t>
            </a:r>
          </a:p>
          <a:p>
            <a:endParaRPr lang="en-US" sz="2000" dirty="0"/>
          </a:p>
          <a:p>
            <a:r>
              <a:rPr lang="en-US" sz="2000" dirty="0"/>
              <a:t>Block leave date write </a:t>
            </a:r>
          </a:p>
          <a:p>
            <a:endParaRPr lang="en-US" sz="2000" dirty="0"/>
          </a:p>
          <a:p>
            <a:r>
              <a:rPr lang="en-US" sz="2000" dirty="0"/>
              <a:t>More space by simple adding a new drive or replace smaller drives</a:t>
            </a:r>
          </a:p>
          <a:p>
            <a:endParaRPr lang="en-US" sz="2000" dirty="0"/>
          </a:p>
          <a:p>
            <a:r>
              <a:rPr lang="en-US" sz="2000" dirty="0"/>
              <a:t>Single / double redundancy CLICK</a:t>
            </a:r>
          </a:p>
          <a:p>
            <a:endParaRPr lang="en-US" sz="2000" dirty="0"/>
          </a:p>
          <a:p>
            <a:endParaRPr lang="en-US" sz="2000" dirty="0"/>
          </a:p>
        </p:txBody>
      </p:sp>
      <p:sp>
        <p:nvSpPr>
          <p:cNvPr id="4" name="Slide Number Placeholder 3"/>
          <p:cNvSpPr>
            <a:spLocks noGrp="1"/>
          </p:cNvSpPr>
          <p:nvPr>
            <p:ph type="sldNum" sz="quarter" idx="5"/>
          </p:nvPr>
        </p:nvSpPr>
        <p:spPr/>
        <p:txBody>
          <a:bodyPr/>
          <a:lstStyle/>
          <a:p>
            <a:fld id="{F5755E92-4750-4F6B-BDEA-29BD050AACEE}" type="slidenum">
              <a:rPr lang="en-US" smtClean="0"/>
              <a:t>7</a:t>
            </a:fld>
            <a:endParaRPr lang="en-US"/>
          </a:p>
        </p:txBody>
      </p:sp>
    </p:spTree>
    <p:extLst>
      <p:ext uri="{BB962C8B-B14F-4D97-AF65-F5344CB8AC3E}">
        <p14:creationId xmlns:p14="http://schemas.microsoft.com/office/powerpoint/2010/main" val="1186771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9</a:t>
            </a:fld>
            <a:endParaRPr lang="en-US"/>
          </a:p>
        </p:txBody>
      </p:sp>
    </p:spTree>
    <p:extLst>
      <p:ext uri="{BB962C8B-B14F-4D97-AF65-F5344CB8AC3E}">
        <p14:creationId xmlns:p14="http://schemas.microsoft.com/office/powerpoint/2010/main" val="3805691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Drive status lights</a:t>
            </a:r>
          </a:p>
          <a:p>
            <a:endParaRPr lang="en-US" sz="2000" dirty="0"/>
          </a:p>
          <a:p>
            <a:pPr lvl="1"/>
            <a:r>
              <a:rPr lang="en-US" sz="2000" dirty="0"/>
              <a:t>Health</a:t>
            </a:r>
          </a:p>
          <a:p>
            <a:pPr lvl="1"/>
            <a:endParaRPr lang="en-US" sz="2000" dirty="0"/>
          </a:p>
          <a:p>
            <a:pPr lvl="1"/>
            <a:r>
              <a:rPr lang="en-US" sz="2000" dirty="0"/>
              <a:t>Capacity</a:t>
            </a:r>
          </a:p>
        </p:txBody>
      </p:sp>
      <p:sp>
        <p:nvSpPr>
          <p:cNvPr id="4" name="Slide Number Placeholder 3"/>
          <p:cNvSpPr>
            <a:spLocks noGrp="1"/>
          </p:cNvSpPr>
          <p:nvPr>
            <p:ph type="sldNum" sz="quarter" idx="5"/>
          </p:nvPr>
        </p:nvSpPr>
        <p:spPr/>
        <p:txBody>
          <a:bodyPr/>
          <a:lstStyle/>
          <a:p>
            <a:fld id="{F5755E92-4750-4F6B-BDEA-29BD050AACEE}" type="slidenum">
              <a:rPr lang="en-US" smtClean="0"/>
              <a:t>10</a:t>
            </a:fld>
            <a:endParaRPr lang="en-US"/>
          </a:p>
        </p:txBody>
      </p:sp>
    </p:spTree>
    <p:extLst>
      <p:ext uri="{BB962C8B-B14F-4D97-AF65-F5344CB8AC3E}">
        <p14:creationId xmlns:p14="http://schemas.microsoft.com/office/powerpoint/2010/main" val="1251373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Drive status lights</a:t>
            </a:r>
          </a:p>
          <a:p>
            <a:endParaRPr lang="en-US" sz="2000" dirty="0"/>
          </a:p>
          <a:p>
            <a:pPr lvl="1"/>
            <a:r>
              <a:rPr lang="en-US" sz="2000" dirty="0"/>
              <a:t>Health</a:t>
            </a:r>
          </a:p>
          <a:p>
            <a:pPr lvl="1"/>
            <a:endParaRPr lang="en-US" sz="2000" dirty="0"/>
          </a:p>
          <a:p>
            <a:pPr lvl="1"/>
            <a:r>
              <a:rPr lang="en-US" sz="2000" dirty="0"/>
              <a:t>Capacity</a:t>
            </a:r>
          </a:p>
        </p:txBody>
      </p:sp>
      <p:sp>
        <p:nvSpPr>
          <p:cNvPr id="4" name="Slide Number Placeholder 3"/>
          <p:cNvSpPr>
            <a:spLocks noGrp="1"/>
          </p:cNvSpPr>
          <p:nvPr>
            <p:ph type="sldNum" sz="quarter" idx="5"/>
          </p:nvPr>
        </p:nvSpPr>
        <p:spPr/>
        <p:txBody>
          <a:bodyPr/>
          <a:lstStyle/>
          <a:p>
            <a:fld id="{F5755E92-4750-4F6B-BDEA-29BD050AACEE}" type="slidenum">
              <a:rPr lang="en-US" smtClean="0"/>
              <a:t>11</a:t>
            </a:fld>
            <a:endParaRPr lang="en-US"/>
          </a:p>
        </p:txBody>
      </p:sp>
    </p:spTree>
    <p:extLst>
      <p:ext uri="{BB962C8B-B14F-4D97-AF65-F5344CB8AC3E}">
        <p14:creationId xmlns:p14="http://schemas.microsoft.com/office/powerpoint/2010/main" val="2632882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Drive status lights</a:t>
            </a:r>
          </a:p>
          <a:p>
            <a:endParaRPr lang="en-US" sz="2000" dirty="0"/>
          </a:p>
          <a:p>
            <a:pPr lvl="1"/>
            <a:r>
              <a:rPr lang="en-US" sz="2000" dirty="0"/>
              <a:t>Health</a:t>
            </a:r>
          </a:p>
          <a:p>
            <a:pPr lvl="1"/>
            <a:endParaRPr lang="en-US" sz="2000" dirty="0"/>
          </a:p>
          <a:p>
            <a:pPr lvl="1"/>
            <a:r>
              <a:rPr lang="en-US" sz="2000" dirty="0"/>
              <a:t>Capacity</a:t>
            </a:r>
          </a:p>
        </p:txBody>
      </p:sp>
      <p:sp>
        <p:nvSpPr>
          <p:cNvPr id="4" name="Slide Number Placeholder 3"/>
          <p:cNvSpPr>
            <a:spLocks noGrp="1"/>
          </p:cNvSpPr>
          <p:nvPr>
            <p:ph type="sldNum" sz="quarter" idx="5"/>
          </p:nvPr>
        </p:nvSpPr>
        <p:spPr/>
        <p:txBody>
          <a:bodyPr/>
          <a:lstStyle/>
          <a:p>
            <a:fld id="{F5755E92-4750-4F6B-BDEA-29BD050AACEE}" type="slidenum">
              <a:rPr lang="en-US" smtClean="0"/>
              <a:t>12</a:t>
            </a:fld>
            <a:endParaRPr lang="en-US"/>
          </a:p>
        </p:txBody>
      </p:sp>
    </p:spTree>
    <p:extLst>
      <p:ext uri="{BB962C8B-B14F-4D97-AF65-F5344CB8AC3E}">
        <p14:creationId xmlns:p14="http://schemas.microsoft.com/office/powerpoint/2010/main" val="2888534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One personal</a:t>
            </a:r>
          </a:p>
          <a:p>
            <a:endParaRPr lang="en-US" sz="2000" dirty="0"/>
          </a:p>
          <a:p>
            <a:r>
              <a:rPr lang="en-US" sz="2000" dirty="0"/>
              <a:t>One or several computers at the same time</a:t>
            </a:r>
          </a:p>
          <a:p>
            <a:endParaRPr lang="en-US" sz="2000" dirty="0"/>
          </a:p>
          <a:p>
            <a:r>
              <a:rPr lang="en-US" sz="2000" dirty="0"/>
              <a:t>One dedicated computer (server)</a:t>
            </a:r>
          </a:p>
        </p:txBody>
      </p:sp>
      <p:sp>
        <p:nvSpPr>
          <p:cNvPr id="4" name="Slide Number Placeholder 3"/>
          <p:cNvSpPr>
            <a:spLocks noGrp="1"/>
          </p:cNvSpPr>
          <p:nvPr>
            <p:ph type="sldNum" sz="quarter" idx="5"/>
          </p:nvPr>
        </p:nvSpPr>
        <p:spPr/>
        <p:txBody>
          <a:bodyPr/>
          <a:lstStyle/>
          <a:p>
            <a:fld id="{F5755E92-4750-4F6B-BDEA-29BD050AACEE}" type="slidenum">
              <a:rPr lang="en-US" smtClean="0"/>
              <a:t>13</a:t>
            </a:fld>
            <a:endParaRPr lang="en-US"/>
          </a:p>
        </p:txBody>
      </p:sp>
    </p:spTree>
    <p:extLst>
      <p:ext uri="{BB962C8B-B14F-4D97-AF65-F5344CB8AC3E}">
        <p14:creationId xmlns:p14="http://schemas.microsoft.com/office/powerpoint/2010/main" val="2186846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When power spontaneously goes away, Drobo moves any in flight data to onboard flash in your Drobo so it will be protected and moved to your disk drives once power is restored. </a:t>
            </a:r>
          </a:p>
          <a:p>
            <a:endParaRPr lang="en-US" sz="1800" dirty="0"/>
          </a:p>
          <a:p>
            <a:r>
              <a:rPr lang="en-US" sz="1800" dirty="0"/>
              <a:t>This ensures your important information is safe and sound. Even better, your battery recharges itself and is designed to last for the life of your Drobo 5C.</a:t>
            </a:r>
          </a:p>
          <a:p>
            <a:br>
              <a:rPr lang="en-US" dirty="0"/>
            </a:br>
            <a:endParaRPr lang="en-US" dirty="0"/>
          </a:p>
        </p:txBody>
      </p:sp>
      <p:sp>
        <p:nvSpPr>
          <p:cNvPr id="4" name="Slide Number Placeholder 3"/>
          <p:cNvSpPr>
            <a:spLocks noGrp="1"/>
          </p:cNvSpPr>
          <p:nvPr>
            <p:ph type="sldNum" sz="quarter" idx="5"/>
          </p:nvPr>
        </p:nvSpPr>
        <p:spPr/>
        <p:txBody>
          <a:bodyPr/>
          <a:lstStyle/>
          <a:p>
            <a:fld id="{F5755E92-4750-4F6B-BDEA-29BD050AACEE}" type="slidenum">
              <a:rPr lang="en-US" smtClean="0"/>
              <a:t>14</a:t>
            </a:fld>
            <a:endParaRPr lang="en-US"/>
          </a:p>
        </p:txBody>
      </p:sp>
    </p:spTree>
    <p:extLst>
      <p:ext uri="{BB962C8B-B14F-4D97-AF65-F5344CB8AC3E}">
        <p14:creationId xmlns:p14="http://schemas.microsoft.com/office/powerpoint/2010/main" val="3965956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One personal</a:t>
            </a:r>
          </a:p>
          <a:p>
            <a:endParaRPr lang="en-US" sz="2000" dirty="0"/>
          </a:p>
          <a:p>
            <a:r>
              <a:rPr lang="en-US" sz="2000" dirty="0"/>
              <a:t>One or several computers at the same time</a:t>
            </a:r>
          </a:p>
          <a:p>
            <a:endParaRPr lang="en-US" sz="2000" dirty="0"/>
          </a:p>
          <a:p>
            <a:r>
              <a:rPr lang="en-US" sz="2000" dirty="0"/>
              <a:t>One dedicated computer (server)</a:t>
            </a:r>
          </a:p>
        </p:txBody>
      </p:sp>
      <p:sp>
        <p:nvSpPr>
          <p:cNvPr id="4" name="Slide Number Placeholder 3"/>
          <p:cNvSpPr>
            <a:spLocks noGrp="1"/>
          </p:cNvSpPr>
          <p:nvPr>
            <p:ph type="sldNum" sz="quarter" idx="5"/>
          </p:nvPr>
        </p:nvSpPr>
        <p:spPr/>
        <p:txBody>
          <a:bodyPr/>
          <a:lstStyle/>
          <a:p>
            <a:fld id="{F5755E92-4750-4F6B-BDEA-29BD050AACEE}" type="slidenum">
              <a:rPr lang="en-US" smtClean="0"/>
              <a:t>15</a:t>
            </a:fld>
            <a:endParaRPr lang="en-US"/>
          </a:p>
        </p:txBody>
      </p:sp>
    </p:spTree>
    <p:extLst>
      <p:ext uri="{BB962C8B-B14F-4D97-AF65-F5344CB8AC3E}">
        <p14:creationId xmlns:p14="http://schemas.microsoft.com/office/powerpoint/2010/main" val="3348440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One personal</a:t>
            </a:r>
          </a:p>
          <a:p>
            <a:endParaRPr lang="en-US" sz="2000" dirty="0"/>
          </a:p>
          <a:p>
            <a:r>
              <a:rPr lang="en-US" sz="2000" dirty="0"/>
              <a:t>One or several computers at the same time</a:t>
            </a:r>
          </a:p>
          <a:p>
            <a:endParaRPr lang="en-US" sz="2000" dirty="0"/>
          </a:p>
          <a:p>
            <a:r>
              <a:rPr lang="en-US" sz="2000" dirty="0"/>
              <a:t>One dedicated computer (server)</a:t>
            </a:r>
          </a:p>
        </p:txBody>
      </p:sp>
      <p:sp>
        <p:nvSpPr>
          <p:cNvPr id="4" name="Slide Number Placeholder 3"/>
          <p:cNvSpPr>
            <a:spLocks noGrp="1"/>
          </p:cNvSpPr>
          <p:nvPr>
            <p:ph type="sldNum" sz="quarter" idx="5"/>
          </p:nvPr>
        </p:nvSpPr>
        <p:spPr/>
        <p:txBody>
          <a:bodyPr/>
          <a:lstStyle/>
          <a:p>
            <a:fld id="{F5755E92-4750-4F6B-BDEA-29BD050AACEE}" type="slidenum">
              <a:rPr lang="en-US" smtClean="0"/>
              <a:t>16</a:t>
            </a:fld>
            <a:endParaRPr lang="en-US"/>
          </a:p>
        </p:txBody>
      </p:sp>
    </p:spTree>
    <p:extLst>
      <p:ext uri="{BB962C8B-B14F-4D97-AF65-F5344CB8AC3E}">
        <p14:creationId xmlns:p14="http://schemas.microsoft.com/office/powerpoint/2010/main" val="2330126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Like a big extension of my hard drive</a:t>
            </a:r>
          </a:p>
          <a:p>
            <a:endParaRPr lang="en-US" sz="2000" dirty="0"/>
          </a:p>
          <a:p>
            <a:r>
              <a:rPr lang="en-US" sz="2000" dirty="0"/>
              <a:t>Like an archive back up</a:t>
            </a:r>
          </a:p>
          <a:p>
            <a:endParaRPr lang="en-US" sz="2000" dirty="0"/>
          </a:p>
          <a:p>
            <a:r>
              <a:rPr lang="en-US" sz="2000" dirty="0"/>
              <a:t>Media and editing photos or video</a:t>
            </a:r>
          </a:p>
        </p:txBody>
      </p:sp>
      <p:sp>
        <p:nvSpPr>
          <p:cNvPr id="4" name="Slide Number Placeholder 3"/>
          <p:cNvSpPr>
            <a:spLocks noGrp="1"/>
          </p:cNvSpPr>
          <p:nvPr>
            <p:ph type="sldNum" sz="quarter" idx="5"/>
          </p:nvPr>
        </p:nvSpPr>
        <p:spPr/>
        <p:txBody>
          <a:bodyPr/>
          <a:lstStyle/>
          <a:p>
            <a:fld id="{F5755E92-4750-4F6B-BDEA-29BD050AACEE}" type="slidenum">
              <a:rPr lang="en-US" smtClean="0"/>
              <a:t>17</a:t>
            </a:fld>
            <a:endParaRPr lang="en-US"/>
          </a:p>
        </p:txBody>
      </p:sp>
    </p:spTree>
    <p:extLst>
      <p:ext uri="{BB962C8B-B14F-4D97-AF65-F5344CB8AC3E}">
        <p14:creationId xmlns:p14="http://schemas.microsoft.com/office/powerpoint/2010/main" val="1452498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Less than 16 terabytes</a:t>
            </a:r>
          </a:p>
          <a:p>
            <a:endParaRPr lang="en-US" sz="2000" dirty="0"/>
          </a:p>
          <a:p>
            <a:r>
              <a:rPr lang="en-US" sz="2000" dirty="0"/>
              <a:t>16-31 terabytes</a:t>
            </a:r>
          </a:p>
          <a:p>
            <a:endParaRPr lang="en-US" sz="2000" dirty="0"/>
          </a:p>
          <a:p>
            <a:r>
              <a:rPr lang="en-US" sz="2000" dirty="0"/>
              <a:t>32-48 terabytes</a:t>
            </a:r>
          </a:p>
          <a:p>
            <a:endParaRPr lang="en-US" sz="2000" dirty="0"/>
          </a:p>
          <a:p>
            <a:r>
              <a:rPr lang="en-US" sz="2000" dirty="0"/>
              <a:t>More than 48 terabytes</a:t>
            </a:r>
          </a:p>
        </p:txBody>
      </p:sp>
      <p:sp>
        <p:nvSpPr>
          <p:cNvPr id="4" name="Slide Number Placeholder 3"/>
          <p:cNvSpPr>
            <a:spLocks noGrp="1"/>
          </p:cNvSpPr>
          <p:nvPr>
            <p:ph type="sldNum" sz="quarter" idx="5"/>
          </p:nvPr>
        </p:nvSpPr>
        <p:spPr/>
        <p:txBody>
          <a:bodyPr/>
          <a:lstStyle/>
          <a:p>
            <a:fld id="{F5755E92-4750-4F6B-BDEA-29BD050AACEE}" type="slidenum">
              <a:rPr lang="en-US" smtClean="0"/>
              <a:t>18</a:t>
            </a:fld>
            <a:endParaRPr lang="en-US"/>
          </a:p>
        </p:txBody>
      </p:sp>
    </p:spTree>
    <p:extLst>
      <p:ext uri="{BB962C8B-B14F-4D97-AF65-F5344CB8AC3E}">
        <p14:creationId xmlns:p14="http://schemas.microsoft.com/office/powerpoint/2010/main" val="538354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The it will tell you which drive is ideal for </a:t>
            </a:r>
            <a:r>
              <a:rPr lang="en-US" sz="1800" dirty="0" err="1"/>
              <a:t>storge</a:t>
            </a:r>
            <a:endParaRPr lang="en-US" sz="1800" dirty="0"/>
          </a:p>
        </p:txBody>
      </p:sp>
      <p:sp>
        <p:nvSpPr>
          <p:cNvPr id="4" name="Slide Number Placeholder 3"/>
          <p:cNvSpPr>
            <a:spLocks noGrp="1"/>
          </p:cNvSpPr>
          <p:nvPr>
            <p:ph type="sldNum" sz="quarter" idx="5"/>
          </p:nvPr>
        </p:nvSpPr>
        <p:spPr/>
        <p:txBody>
          <a:bodyPr/>
          <a:lstStyle/>
          <a:p>
            <a:fld id="{F5755E92-4750-4F6B-BDEA-29BD050AACEE}" type="slidenum">
              <a:rPr lang="en-US" smtClean="0"/>
              <a:t>19</a:t>
            </a:fld>
            <a:endParaRPr lang="en-US"/>
          </a:p>
        </p:txBody>
      </p:sp>
    </p:spTree>
    <p:extLst>
      <p:ext uri="{BB962C8B-B14F-4D97-AF65-F5344CB8AC3E}">
        <p14:creationId xmlns:p14="http://schemas.microsoft.com/office/powerpoint/2010/main" val="455894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20</a:t>
            </a:fld>
            <a:endParaRPr lang="en-US"/>
          </a:p>
        </p:txBody>
      </p:sp>
    </p:spTree>
    <p:extLst>
      <p:ext uri="{BB962C8B-B14F-4D97-AF65-F5344CB8AC3E}">
        <p14:creationId xmlns:p14="http://schemas.microsoft.com/office/powerpoint/2010/main" val="256080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21</a:t>
            </a:fld>
            <a:endParaRPr lang="en-US"/>
          </a:p>
        </p:txBody>
      </p:sp>
    </p:spTree>
    <p:extLst>
      <p:ext uri="{BB962C8B-B14F-4D97-AF65-F5344CB8AC3E}">
        <p14:creationId xmlns:p14="http://schemas.microsoft.com/office/powerpoint/2010/main" val="228756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22</a:t>
            </a:fld>
            <a:endParaRPr lang="en-US"/>
          </a:p>
        </p:txBody>
      </p:sp>
    </p:spTree>
    <p:extLst>
      <p:ext uri="{BB962C8B-B14F-4D97-AF65-F5344CB8AC3E}">
        <p14:creationId xmlns:p14="http://schemas.microsoft.com/office/powerpoint/2010/main" val="3199188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23</a:t>
            </a:fld>
            <a:endParaRPr lang="en-US"/>
          </a:p>
        </p:txBody>
      </p:sp>
    </p:spTree>
    <p:extLst>
      <p:ext uri="{BB962C8B-B14F-4D97-AF65-F5344CB8AC3E}">
        <p14:creationId xmlns:p14="http://schemas.microsoft.com/office/powerpoint/2010/main" val="83886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24</a:t>
            </a:fld>
            <a:endParaRPr lang="en-US"/>
          </a:p>
        </p:txBody>
      </p:sp>
    </p:spTree>
    <p:extLst>
      <p:ext uri="{BB962C8B-B14F-4D97-AF65-F5344CB8AC3E}">
        <p14:creationId xmlns:p14="http://schemas.microsoft.com/office/powerpoint/2010/main" val="3123820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25</a:t>
            </a:fld>
            <a:endParaRPr lang="en-US"/>
          </a:p>
        </p:txBody>
      </p:sp>
    </p:spTree>
    <p:extLst>
      <p:ext uri="{BB962C8B-B14F-4D97-AF65-F5344CB8AC3E}">
        <p14:creationId xmlns:p14="http://schemas.microsoft.com/office/powerpoint/2010/main" val="1253204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26</a:t>
            </a:fld>
            <a:endParaRPr lang="en-US"/>
          </a:p>
        </p:txBody>
      </p:sp>
    </p:spTree>
    <p:extLst>
      <p:ext uri="{BB962C8B-B14F-4D97-AF65-F5344CB8AC3E}">
        <p14:creationId xmlns:p14="http://schemas.microsoft.com/office/powerpoint/2010/main" val="26566958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27</a:t>
            </a:fld>
            <a:endParaRPr lang="en-US"/>
          </a:p>
        </p:txBody>
      </p:sp>
    </p:spTree>
    <p:extLst>
      <p:ext uri="{BB962C8B-B14F-4D97-AF65-F5344CB8AC3E}">
        <p14:creationId xmlns:p14="http://schemas.microsoft.com/office/powerpoint/2010/main" val="3484608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755E92-4750-4F6B-BDEA-29BD050AACEE}" type="slidenum">
              <a:rPr lang="en-US" smtClean="0"/>
              <a:t>28</a:t>
            </a:fld>
            <a:endParaRPr lang="en-US"/>
          </a:p>
        </p:txBody>
      </p:sp>
    </p:spTree>
    <p:extLst>
      <p:ext uri="{BB962C8B-B14F-4D97-AF65-F5344CB8AC3E}">
        <p14:creationId xmlns:p14="http://schemas.microsoft.com/office/powerpoint/2010/main" val="2389973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Drive status lights</a:t>
            </a:r>
          </a:p>
          <a:p>
            <a:endParaRPr lang="en-US" sz="2000" dirty="0"/>
          </a:p>
          <a:p>
            <a:pPr lvl="1"/>
            <a:r>
              <a:rPr lang="en-US" sz="2000" dirty="0"/>
              <a:t>Health</a:t>
            </a:r>
          </a:p>
          <a:p>
            <a:pPr lvl="1"/>
            <a:endParaRPr lang="en-US" sz="2000" dirty="0"/>
          </a:p>
          <a:p>
            <a:pPr lvl="1"/>
            <a:r>
              <a:rPr lang="en-US" sz="2000" dirty="0"/>
              <a:t>Capacity</a:t>
            </a:r>
          </a:p>
        </p:txBody>
      </p:sp>
      <p:sp>
        <p:nvSpPr>
          <p:cNvPr id="4" name="Slide Number Placeholder 3"/>
          <p:cNvSpPr>
            <a:spLocks noGrp="1"/>
          </p:cNvSpPr>
          <p:nvPr>
            <p:ph type="sldNum" sz="quarter" idx="5"/>
          </p:nvPr>
        </p:nvSpPr>
        <p:spPr/>
        <p:txBody>
          <a:bodyPr/>
          <a:lstStyle/>
          <a:p>
            <a:fld id="{F5755E92-4750-4F6B-BDEA-29BD050AACEE}" type="slidenum">
              <a:rPr lang="en-US" smtClean="0"/>
              <a:t>29</a:t>
            </a:fld>
            <a:endParaRPr lang="en-US"/>
          </a:p>
        </p:txBody>
      </p:sp>
    </p:spTree>
    <p:extLst>
      <p:ext uri="{BB962C8B-B14F-4D97-AF65-F5344CB8AC3E}">
        <p14:creationId xmlns:p14="http://schemas.microsoft.com/office/powerpoint/2010/main" val="2432209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Drive status lights</a:t>
            </a:r>
          </a:p>
          <a:p>
            <a:endParaRPr lang="en-US" sz="2000" dirty="0"/>
          </a:p>
          <a:p>
            <a:pPr lvl="1"/>
            <a:r>
              <a:rPr lang="en-US" sz="2000" dirty="0"/>
              <a:t>Health</a:t>
            </a:r>
          </a:p>
          <a:p>
            <a:pPr lvl="1"/>
            <a:endParaRPr lang="en-US" sz="2000" dirty="0"/>
          </a:p>
          <a:p>
            <a:pPr lvl="1"/>
            <a:r>
              <a:rPr lang="en-US" sz="2000" dirty="0"/>
              <a:t>Capacity</a:t>
            </a:r>
          </a:p>
        </p:txBody>
      </p:sp>
      <p:sp>
        <p:nvSpPr>
          <p:cNvPr id="4" name="Slide Number Placeholder 3"/>
          <p:cNvSpPr>
            <a:spLocks noGrp="1"/>
          </p:cNvSpPr>
          <p:nvPr>
            <p:ph type="sldNum" sz="quarter" idx="5"/>
          </p:nvPr>
        </p:nvSpPr>
        <p:spPr/>
        <p:txBody>
          <a:bodyPr/>
          <a:lstStyle/>
          <a:p>
            <a:fld id="{F5755E92-4750-4F6B-BDEA-29BD050AACEE}" type="slidenum">
              <a:rPr lang="en-US" smtClean="0"/>
              <a:t>30</a:t>
            </a:fld>
            <a:endParaRPr lang="en-US"/>
          </a:p>
        </p:txBody>
      </p:sp>
    </p:spTree>
    <p:extLst>
      <p:ext uri="{BB962C8B-B14F-4D97-AF65-F5344CB8AC3E}">
        <p14:creationId xmlns:p14="http://schemas.microsoft.com/office/powerpoint/2010/main" val="20531995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6/13/2019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6/13/2019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hyperlink" Target="https://www.drobo.com/storage-products/capacity-calculator/"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https://www.drobo.com/storage-products/capacity-calculator/"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hyperlink" Target="https://www.drobo.com/storage-products/capacity-calculator/" TargetMode="External"/><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www.drobo.com/resource-center/migration/" TargetMode="External"/><Relationship Id="rId4" Type="http://schemas.openxmlformats.org/officeDocument/2006/relationships/hyperlink" Target="https://www.drobo.com/storage-products/choose-driv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31.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Layout" Target="../slideLayouts/slideLayout9.xml"/><Relationship Id="rId4" Type="http://schemas.openxmlformats.org/officeDocument/2006/relationships/image" Target="../media/image33.jp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F577D-C397-4DFA-A924-7FDABF48C582}"/>
              </a:ext>
            </a:extLst>
          </p:cNvPr>
          <p:cNvSpPr>
            <a:spLocks noGrp="1"/>
          </p:cNvSpPr>
          <p:nvPr>
            <p:ph type="ctrTitle"/>
          </p:nvPr>
        </p:nvSpPr>
        <p:spPr/>
        <p:txBody>
          <a:bodyPr/>
          <a:lstStyle/>
          <a:p>
            <a:r>
              <a:rPr lang="en-US" b="1" dirty="0"/>
              <a:t>Show ‘n tell</a:t>
            </a:r>
          </a:p>
        </p:txBody>
      </p:sp>
      <p:sp>
        <p:nvSpPr>
          <p:cNvPr id="3" name="Subtitle 2">
            <a:extLst>
              <a:ext uri="{FF2B5EF4-FFF2-40B4-BE49-F238E27FC236}">
                <a16:creationId xmlns:a16="http://schemas.microsoft.com/office/drawing/2014/main" id="{A1178F0C-88BB-4F06-94CA-85FA43894104}"/>
              </a:ext>
            </a:extLst>
          </p:cNvPr>
          <p:cNvSpPr>
            <a:spLocks noGrp="1"/>
          </p:cNvSpPr>
          <p:nvPr>
            <p:ph type="subTitle" idx="1"/>
          </p:nvPr>
        </p:nvSpPr>
        <p:spPr/>
        <p:txBody>
          <a:bodyPr>
            <a:normAutofit/>
          </a:bodyPr>
          <a:lstStyle/>
          <a:p>
            <a:r>
              <a:rPr lang="en-US" sz="2800" b="1" dirty="0"/>
              <a:t>What’s new in my toy box</a:t>
            </a:r>
          </a:p>
        </p:txBody>
      </p:sp>
      <p:sp>
        <p:nvSpPr>
          <p:cNvPr id="4" name="TextBox 3">
            <a:extLst>
              <a:ext uri="{FF2B5EF4-FFF2-40B4-BE49-F238E27FC236}">
                <a16:creationId xmlns:a16="http://schemas.microsoft.com/office/drawing/2014/main" id="{A019A1AE-CEBD-418C-BBE7-AE0E57A7FB21}"/>
              </a:ext>
            </a:extLst>
          </p:cNvPr>
          <p:cNvSpPr txBox="1"/>
          <p:nvPr/>
        </p:nvSpPr>
        <p:spPr>
          <a:xfrm>
            <a:off x="7585788" y="5257800"/>
            <a:ext cx="2295330" cy="584775"/>
          </a:xfrm>
          <a:prstGeom prst="rect">
            <a:avLst/>
          </a:prstGeom>
          <a:noFill/>
        </p:spPr>
        <p:txBody>
          <a:bodyPr wrap="square" rtlCol="0">
            <a:spAutoFit/>
          </a:bodyPr>
          <a:lstStyle/>
          <a:p>
            <a:r>
              <a:rPr lang="en-US" sz="3200" dirty="0"/>
              <a:t>J.J. Johnson </a:t>
            </a:r>
          </a:p>
        </p:txBody>
      </p:sp>
      <p:pic>
        <p:nvPicPr>
          <p:cNvPr id="8" name="Picture 7" descr="A large clock mounted to the side&#10;&#10;Description automatically generated">
            <a:extLst>
              <a:ext uri="{FF2B5EF4-FFF2-40B4-BE49-F238E27FC236}">
                <a16:creationId xmlns:a16="http://schemas.microsoft.com/office/drawing/2014/main" id="{9E9CB61E-3390-4B5E-AD1E-5D9B5C71C39A}"/>
              </a:ext>
            </a:extLst>
          </p:cNvPr>
          <p:cNvPicPr>
            <a:picLocks noChangeAspect="1"/>
          </p:cNvPicPr>
          <p:nvPr/>
        </p:nvPicPr>
        <p:blipFill>
          <a:blip r:embed="rId2"/>
          <a:stretch>
            <a:fillRect/>
          </a:stretch>
        </p:blipFill>
        <p:spPr>
          <a:xfrm>
            <a:off x="9799402" y="5107323"/>
            <a:ext cx="868597" cy="8685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7321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left)">
                                      <p:cBhvr>
                                        <p:cTn id="13" dur="500"/>
                                        <p:tgtEl>
                                          <p:spTgt spid="3">
                                            <p:txEl>
                                              <p:pRg st="0" end="0"/>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45"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8000"/>
                                        <p:tgtEl>
                                          <p:spTgt spid="8"/>
                                        </p:tgtEl>
                                      </p:cBhvr>
                                    </p:animEffect>
                                    <p:anim calcmode="lin" valueType="num">
                                      <p:cBhvr>
                                        <p:cTn id="19" dur="8000" fill="hold"/>
                                        <p:tgtEl>
                                          <p:spTgt spid="8"/>
                                        </p:tgtEl>
                                        <p:attrNameLst>
                                          <p:attrName>ppt_w</p:attrName>
                                        </p:attrNameLst>
                                      </p:cBhvr>
                                      <p:tavLst>
                                        <p:tav tm="0" fmla="#ppt_w*sin(2.5*pi*$)">
                                          <p:val>
                                            <p:fltVal val="0"/>
                                          </p:val>
                                        </p:tav>
                                        <p:tav tm="100000">
                                          <p:val>
                                            <p:fltVal val="1"/>
                                          </p:val>
                                        </p:tav>
                                      </p:tavLst>
                                    </p:anim>
                                    <p:anim calcmode="lin" valueType="num">
                                      <p:cBhvr>
                                        <p:cTn id="20" dur="8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a:xfrm>
            <a:off x="3751866" y="609600"/>
            <a:ext cx="5083375" cy="1639886"/>
          </a:xfrm>
        </p:spPr>
        <p:txBody>
          <a:bodyPr/>
          <a:lstStyle/>
          <a:p>
            <a:r>
              <a:rPr lang="en-US" dirty="0"/>
              <a:t>Direct attached storage</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First Drobo 2011</a:t>
            </a:r>
          </a:p>
          <a:p>
            <a:pPr marL="285750" indent="-285750">
              <a:buFont typeface="Arial" panose="020B0604020202020204" pitchFamily="34" charset="0"/>
              <a:buChar char="•"/>
            </a:pPr>
            <a:r>
              <a:rPr lang="en-US" dirty="0"/>
              <a:t>5 registered drives</a:t>
            </a:r>
          </a:p>
          <a:p>
            <a:pPr marL="285750" indent="-285750">
              <a:buFont typeface="Arial" panose="020B0604020202020204" pitchFamily="34" charset="0"/>
              <a:buChar char="•"/>
            </a:pPr>
            <a:r>
              <a:rPr lang="en-US" dirty="0"/>
              <a:t>90 TB storage</a:t>
            </a:r>
          </a:p>
          <a:p>
            <a:pPr marL="285750" indent="-285750">
              <a:buFont typeface="Arial" panose="020B0604020202020204" pitchFamily="34" charset="0"/>
              <a:buChar char="•"/>
            </a:pPr>
            <a:r>
              <a:rPr lang="en-US" dirty="0"/>
              <a:t>Highly recommended for photographers</a:t>
            </a:r>
          </a:p>
          <a:p>
            <a:pPr marL="285750" indent="-285750">
              <a:buFont typeface="Arial" panose="020B0604020202020204" pitchFamily="34" charset="0"/>
              <a:buChar char="•"/>
            </a:pPr>
            <a:endParaRPr lang="en-US" dirty="0"/>
          </a:p>
          <a:p>
            <a:endParaRPr lang="en-US" dirty="0"/>
          </a:p>
        </p:txBody>
      </p:sp>
      <p:pic>
        <p:nvPicPr>
          <p:cNvPr id="12" name="Picture 11" descr="A screen shot of a computer&#10;&#10;Description automatically generated">
            <a:extLst>
              <a:ext uri="{FF2B5EF4-FFF2-40B4-BE49-F238E27FC236}">
                <a16:creationId xmlns:a16="http://schemas.microsoft.com/office/drawing/2014/main" id="{A5ADDCFE-6BC3-4C76-97F1-1C588551E653}"/>
              </a:ext>
            </a:extLst>
          </p:cNvPr>
          <p:cNvPicPr>
            <a:picLocks noChangeAspect="1"/>
          </p:cNvPicPr>
          <p:nvPr/>
        </p:nvPicPr>
        <p:blipFill>
          <a:blip r:embed="rId3"/>
          <a:stretch>
            <a:fillRect/>
          </a:stretch>
        </p:blipFill>
        <p:spPr>
          <a:xfrm>
            <a:off x="7717257" y="2316865"/>
            <a:ext cx="3333333" cy="3657143"/>
          </a:xfrm>
          <a:prstGeom prst="rect">
            <a:avLst/>
          </a:prstGeom>
          <a:ln>
            <a:noFill/>
          </a:ln>
          <a:effectLst>
            <a:outerShdw blurRad="292100" dist="139700" dir="2700000" algn="tl" rotWithShape="0">
              <a:srgbClr val="333333">
                <a:alpha val="65000"/>
              </a:srgbClr>
            </a:outerShdw>
          </a:effectLst>
        </p:spPr>
      </p:pic>
      <p:pic>
        <p:nvPicPr>
          <p:cNvPr id="3" name="Picture 2" descr="A picture containing indoor, photo, light&#10;&#10;Description automatically generated">
            <a:extLst>
              <a:ext uri="{FF2B5EF4-FFF2-40B4-BE49-F238E27FC236}">
                <a16:creationId xmlns:a16="http://schemas.microsoft.com/office/drawing/2014/main" id="{3737BAF9-44AF-4DDF-8D92-70E02DDF3C4F}"/>
              </a:ext>
            </a:extLst>
          </p:cNvPr>
          <p:cNvPicPr>
            <a:picLocks noChangeAspect="1"/>
          </p:cNvPicPr>
          <p:nvPr/>
        </p:nvPicPr>
        <p:blipFill>
          <a:blip r:embed="rId4"/>
          <a:stretch>
            <a:fillRect/>
          </a:stretch>
        </p:blipFill>
        <p:spPr>
          <a:xfrm>
            <a:off x="1141410" y="1282809"/>
            <a:ext cx="2408211" cy="8781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526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19-05-28_12-16-40">
            <a:hlinkClick r:id="" action="ppaction://media"/>
            <a:extLst>
              <a:ext uri="{FF2B5EF4-FFF2-40B4-BE49-F238E27FC236}">
                <a16:creationId xmlns:a16="http://schemas.microsoft.com/office/drawing/2014/main" id="{F841A1B4-6E7B-4428-9090-ECF56E598F3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53765" y="616319"/>
            <a:ext cx="9993442" cy="5368818"/>
          </a:xfrm>
          <a:prstGeom prst="rect">
            <a:avLst/>
          </a:prstGeom>
          <a:solidFill>
            <a:srgbClr val="4F81BD"/>
          </a:solidFill>
          <a:ln>
            <a:noFill/>
          </a:ln>
          <a:effectLst>
            <a:innerShdw blurRad="469900">
              <a:srgbClr val="000000">
                <a:alpha val="86000"/>
              </a:srgbClr>
            </a:innerShdw>
          </a:effectLst>
          <a:scene3d>
            <a:camera prst="orthographicFront"/>
            <a:lightRig rig="soft" dir="t"/>
          </a:scene3d>
          <a:sp3d/>
        </p:spPr>
      </p:pic>
    </p:spTree>
    <p:extLst>
      <p:ext uri="{BB962C8B-B14F-4D97-AF65-F5344CB8AC3E}">
        <p14:creationId xmlns:p14="http://schemas.microsoft.com/office/powerpoint/2010/main" val="380748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5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a:xfrm>
            <a:off x="3657600" y="609600"/>
            <a:ext cx="3418321" cy="1639886"/>
          </a:xfrm>
        </p:spPr>
        <p:txBody>
          <a:bodyPr>
            <a:normAutofit/>
          </a:bodyPr>
          <a:lstStyle/>
          <a:p>
            <a:r>
              <a:rPr lang="en-US" sz="4800" b="1" dirty="0"/>
              <a:t>5c</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p:txBody>
          <a:bodyPr/>
          <a:lstStyle/>
          <a:p>
            <a:pPr marL="285750" indent="-285750">
              <a:buFont typeface="Arial" panose="020B0604020202020204" pitchFamily="34" charset="0"/>
              <a:buChar char="•"/>
            </a:pPr>
            <a:r>
              <a:rPr lang="en-US" b="1" dirty="0">
                <a:solidFill>
                  <a:srgbClr val="FF0000"/>
                </a:solidFill>
              </a:rPr>
              <a:t>Self-Managing</a:t>
            </a:r>
            <a:r>
              <a:rPr lang="en-US" dirty="0">
                <a:solidFill>
                  <a:srgbClr val="FF0000"/>
                </a:solidFill>
              </a:rPr>
              <a:t> </a:t>
            </a:r>
          </a:p>
          <a:p>
            <a:pPr marL="285750" indent="-285750">
              <a:buFont typeface="Arial" panose="020B0604020202020204" pitchFamily="34" charset="0"/>
              <a:buChar char="•"/>
            </a:pPr>
            <a:r>
              <a:rPr lang="en-US" dirty="0"/>
              <a:t>USB-C</a:t>
            </a:r>
          </a:p>
          <a:p>
            <a:pPr marL="285750" indent="-285750">
              <a:buFont typeface="Arial" panose="020B0604020202020204" pitchFamily="34" charset="0"/>
              <a:buChar char="•"/>
            </a:pPr>
            <a:r>
              <a:rPr lang="en-US" dirty="0"/>
              <a:t>5-bays</a:t>
            </a:r>
          </a:p>
          <a:p>
            <a:pPr marL="285750" indent="-285750">
              <a:buFont typeface="Arial" panose="020B0604020202020204" pitchFamily="34" charset="0"/>
              <a:buChar char="•"/>
            </a:pPr>
            <a:r>
              <a:rPr lang="en-US" dirty="0"/>
              <a:t>Beyond Raid Technology</a:t>
            </a:r>
          </a:p>
          <a:p>
            <a:pPr marL="285750" indent="-285750">
              <a:buFont typeface="Arial" panose="020B0604020202020204" pitchFamily="34" charset="0"/>
              <a:buChar char="•"/>
            </a:pPr>
            <a:r>
              <a:rPr lang="en-US" dirty="0"/>
              <a:t>Quick easy setup</a:t>
            </a:r>
          </a:p>
          <a:p>
            <a:pPr marL="285750" indent="-285750">
              <a:buFont typeface="Arial" panose="020B0604020202020204" pitchFamily="34" charset="0"/>
              <a:buChar char="•"/>
            </a:pPr>
            <a:r>
              <a:rPr lang="en-US" dirty="0"/>
              <a:t>64 TB</a:t>
            </a:r>
          </a:p>
          <a:p>
            <a:pPr marL="285750" indent="-285750">
              <a:buFont typeface="Arial" panose="020B0604020202020204" pitchFamily="34" charset="0"/>
              <a:buChar char="•"/>
            </a:pPr>
            <a:r>
              <a:rPr lang="en-US" dirty="0"/>
              <a:t>Battery-backed memory</a:t>
            </a:r>
          </a:p>
          <a:p>
            <a:endParaRPr lang="en-US" dirty="0"/>
          </a:p>
          <a:p>
            <a:endParaRPr lang="en-US" dirty="0"/>
          </a:p>
        </p:txBody>
      </p:sp>
      <p:pic>
        <p:nvPicPr>
          <p:cNvPr id="12" name="Picture 11" descr="A screen shot of a computer&#10;&#10;Description automatically generated">
            <a:extLst>
              <a:ext uri="{FF2B5EF4-FFF2-40B4-BE49-F238E27FC236}">
                <a16:creationId xmlns:a16="http://schemas.microsoft.com/office/drawing/2014/main" id="{A5ADDCFE-6BC3-4C76-97F1-1C588551E653}"/>
              </a:ext>
            </a:extLst>
          </p:cNvPr>
          <p:cNvPicPr>
            <a:picLocks noChangeAspect="1"/>
          </p:cNvPicPr>
          <p:nvPr/>
        </p:nvPicPr>
        <p:blipFill>
          <a:blip r:embed="rId3"/>
          <a:stretch>
            <a:fillRect/>
          </a:stretch>
        </p:blipFill>
        <p:spPr>
          <a:xfrm>
            <a:off x="5836714" y="1536818"/>
            <a:ext cx="3333333" cy="3657143"/>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B0CE11CF-AD35-4A60-B709-7B2A36F629A7}"/>
              </a:ext>
            </a:extLst>
          </p:cNvPr>
          <p:cNvSpPr txBox="1"/>
          <p:nvPr/>
        </p:nvSpPr>
        <p:spPr>
          <a:xfrm>
            <a:off x="5724939" y="5478449"/>
            <a:ext cx="4102873" cy="646331"/>
          </a:xfrm>
          <a:prstGeom prst="rect">
            <a:avLst/>
          </a:prstGeom>
          <a:noFill/>
        </p:spPr>
        <p:txBody>
          <a:bodyPr wrap="square" rtlCol="0">
            <a:spAutoFit/>
          </a:bodyPr>
          <a:lstStyle/>
          <a:p>
            <a:r>
              <a:rPr lang="en-US" dirty="0"/>
              <a:t>Protect data against hard drive failures and sudden power outages, </a:t>
            </a:r>
          </a:p>
        </p:txBody>
      </p:sp>
      <p:pic>
        <p:nvPicPr>
          <p:cNvPr id="8" name="Picture 7" descr="A picture containing indoor, photo, light&#10;&#10;Description automatically generated">
            <a:extLst>
              <a:ext uri="{FF2B5EF4-FFF2-40B4-BE49-F238E27FC236}">
                <a16:creationId xmlns:a16="http://schemas.microsoft.com/office/drawing/2014/main" id="{AA65F71D-2C74-42F8-8851-6997A208F1DB}"/>
              </a:ext>
            </a:extLst>
          </p:cNvPr>
          <p:cNvPicPr>
            <a:picLocks noChangeAspect="1"/>
          </p:cNvPicPr>
          <p:nvPr/>
        </p:nvPicPr>
        <p:blipFill>
          <a:blip r:embed="rId4"/>
          <a:stretch>
            <a:fillRect/>
          </a:stretch>
        </p:blipFill>
        <p:spPr>
          <a:xfrm>
            <a:off x="1141410" y="1282809"/>
            <a:ext cx="2408211" cy="8781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34900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Self-Managing </a:t>
            </a:r>
          </a:p>
          <a:p>
            <a:pPr marL="285750" indent="-285750">
              <a:buFont typeface="Arial" panose="020B0604020202020204" pitchFamily="34" charset="0"/>
              <a:buChar char="•"/>
            </a:pPr>
            <a:r>
              <a:rPr lang="en-US" b="1" dirty="0">
                <a:solidFill>
                  <a:srgbClr val="C00000"/>
                </a:solidFill>
              </a:rPr>
              <a:t>USB-C</a:t>
            </a:r>
          </a:p>
          <a:p>
            <a:pPr marL="285750" indent="-285750">
              <a:buFont typeface="Arial" panose="020B0604020202020204" pitchFamily="34" charset="0"/>
              <a:buChar char="•"/>
            </a:pPr>
            <a:r>
              <a:rPr lang="en-US" dirty="0"/>
              <a:t>5-bays</a:t>
            </a:r>
          </a:p>
          <a:p>
            <a:pPr marL="285750" indent="-285750">
              <a:buFont typeface="Arial" panose="020B0604020202020204" pitchFamily="34" charset="0"/>
              <a:buChar char="•"/>
            </a:pPr>
            <a:r>
              <a:rPr lang="en-US" dirty="0"/>
              <a:t>Beyond Raid Technology</a:t>
            </a:r>
          </a:p>
          <a:p>
            <a:pPr marL="285750" indent="-285750">
              <a:buFont typeface="Arial" panose="020B0604020202020204" pitchFamily="34" charset="0"/>
              <a:buChar char="•"/>
            </a:pPr>
            <a:r>
              <a:rPr lang="en-US" dirty="0"/>
              <a:t>Quick easy setup</a:t>
            </a:r>
          </a:p>
          <a:p>
            <a:pPr marL="285750" indent="-285750">
              <a:buFont typeface="Arial" panose="020B0604020202020204" pitchFamily="34" charset="0"/>
              <a:buChar char="•"/>
            </a:pPr>
            <a:r>
              <a:rPr lang="en-US" dirty="0"/>
              <a:t>64 TB</a:t>
            </a:r>
          </a:p>
          <a:p>
            <a:pPr marL="285750" indent="-285750">
              <a:buFont typeface="Arial" panose="020B0604020202020204" pitchFamily="34" charset="0"/>
              <a:buChar char="•"/>
            </a:pPr>
            <a:r>
              <a:rPr lang="en-US" dirty="0" err="1"/>
              <a:t>Batttery</a:t>
            </a:r>
            <a:r>
              <a:rPr lang="en-US" dirty="0"/>
              <a:t>-backed memory</a:t>
            </a:r>
          </a:p>
          <a:p>
            <a:endParaRPr lang="en-US" dirty="0"/>
          </a:p>
          <a:p>
            <a:endParaRPr lang="en-US" dirty="0"/>
          </a:p>
        </p:txBody>
      </p:sp>
      <p:pic>
        <p:nvPicPr>
          <p:cNvPr id="12" name="Picture 11" descr="A screen shot of a computer&#10;&#10;Description automatically generated">
            <a:extLst>
              <a:ext uri="{FF2B5EF4-FFF2-40B4-BE49-F238E27FC236}">
                <a16:creationId xmlns:a16="http://schemas.microsoft.com/office/drawing/2014/main" id="{A5ADDCFE-6BC3-4C76-97F1-1C588551E653}"/>
              </a:ext>
            </a:extLst>
          </p:cNvPr>
          <p:cNvPicPr>
            <a:picLocks noChangeAspect="1"/>
          </p:cNvPicPr>
          <p:nvPr/>
        </p:nvPicPr>
        <p:blipFill>
          <a:blip r:embed="rId3"/>
          <a:stretch>
            <a:fillRect/>
          </a:stretch>
        </p:blipFill>
        <p:spPr>
          <a:xfrm>
            <a:off x="5836714" y="1536818"/>
            <a:ext cx="3333333" cy="3657143"/>
          </a:xfrm>
          <a:prstGeom prst="rect">
            <a:avLst/>
          </a:prstGeom>
          <a:ln>
            <a:noFill/>
          </a:ln>
          <a:effectLst>
            <a:outerShdw blurRad="292100" dist="139700" dir="2700000" algn="tl" rotWithShape="0">
              <a:srgbClr val="333333">
                <a:alpha val="65000"/>
              </a:srgbClr>
            </a:outerShdw>
          </a:effectLst>
        </p:spPr>
      </p:pic>
      <p:pic>
        <p:nvPicPr>
          <p:cNvPr id="8" name="Picture 7" descr="A close up of a speaker&#10;&#10;Description automatically generated">
            <a:extLst>
              <a:ext uri="{FF2B5EF4-FFF2-40B4-BE49-F238E27FC236}">
                <a16:creationId xmlns:a16="http://schemas.microsoft.com/office/drawing/2014/main" id="{C708C261-BCB7-4E7D-A0E8-8C72B56B305D}"/>
              </a:ext>
            </a:extLst>
          </p:cNvPr>
          <p:cNvPicPr>
            <a:picLocks noChangeAspect="1"/>
          </p:cNvPicPr>
          <p:nvPr/>
        </p:nvPicPr>
        <p:blipFill>
          <a:blip r:embed="rId4"/>
          <a:stretch>
            <a:fillRect/>
          </a:stretch>
        </p:blipFill>
        <p:spPr>
          <a:xfrm>
            <a:off x="5836714" y="1405509"/>
            <a:ext cx="3532294" cy="3788452"/>
          </a:xfrm>
          <a:prstGeom prst="rect">
            <a:avLst/>
          </a:prstGeom>
        </p:spPr>
      </p:pic>
      <p:sp>
        <p:nvSpPr>
          <p:cNvPr id="9" name="Title 3">
            <a:extLst>
              <a:ext uri="{FF2B5EF4-FFF2-40B4-BE49-F238E27FC236}">
                <a16:creationId xmlns:a16="http://schemas.microsoft.com/office/drawing/2014/main" id="{4612ACD3-D7DD-43EE-96F6-A7AE01A6051C}"/>
              </a:ext>
            </a:extLst>
          </p:cNvPr>
          <p:cNvSpPr>
            <a:spLocks noGrp="1"/>
          </p:cNvSpPr>
          <p:nvPr>
            <p:ph type="title"/>
          </p:nvPr>
        </p:nvSpPr>
        <p:spPr>
          <a:xfrm>
            <a:off x="3657600" y="609600"/>
            <a:ext cx="3418321" cy="1639886"/>
          </a:xfrm>
        </p:spPr>
        <p:txBody>
          <a:bodyPr>
            <a:normAutofit/>
          </a:bodyPr>
          <a:lstStyle/>
          <a:p>
            <a:r>
              <a:rPr lang="en-US" sz="4800" b="1" dirty="0"/>
              <a:t>5c</a:t>
            </a:r>
          </a:p>
        </p:txBody>
      </p:sp>
      <p:pic>
        <p:nvPicPr>
          <p:cNvPr id="10" name="Picture 9" descr="A picture containing indoor, photo, light&#10;&#10;Description automatically generated">
            <a:extLst>
              <a:ext uri="{FF2B5EF4-FFF2-40B4-BE49-F238E27FC236}">
                <a16:creationId xmlns:a16="http://schemas.microsoft.com/office/drawing/2014/main" id="{CBEE9F61-F2A6-4897-9E87-9F8734CDE31B}"/>
              </a:ext>
            </a:extLst>
          </p:cNvPr>
          <p:cNvPicPr>
            <a:picLocks noChangeAspect="1"/>
          </p:cNvPicPr>
          <p:nvPr/>
        </p:nvPicPr>
        <p:blipFill>
          <a:blip r:embed="rId5"/>
          <a:stretch>
            <a:fillRect/>
          </a:stretch>
        </p:blipFill>
        <p:spPr>
          <a:xfrm>
            <a:off x="1141410" y="1282809"/>
            <a:ext cx="2408211" cy="8781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43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Self-Managing </a:t>
            </a:r>
          </a:p>
          <a:p>
            <a:pPr marL="285750" indent="-285750">
              <a:buFont typeface="Arial" panose="020B0604020202020204" pitchFamily="34" charset="0"/>
              <a:buChar char="•"/>
            </a:pPr>
            <a:r>
              <a:rPr lang="en-US" dirty="0"/>
              <a:t>USB-C</a:t>
            </a:r>
          </a:p>
          <a:p>
            <a:pPr marL="285750" indent="-285750">
              <a:buFont typeface="Arial" panose="020B0604020202020204" pitchFamily="34" charset="0"/>
              <a:buChar char="•"/>
            </a:pPr>
            <a:r>
              <a:rPr lang="en-US" b="1" dirty="0">
                <a:solidFill>
                  <a:srgbClr val="C00000"/>
                </a:solidFill>
              </a:rPr>
              <a:t>5-bays</a:t>
            </a:r>
          </a:p>
          <a:p>
            <a:pPr marL="285750" indent="-285750">
              <a:buFont typeface="Arial" panose="020B0604020202020204" pitchFamily="34" charset="0"/>
              <a:buChar char="•"/>
            </a:pPr>
            <a:r>
              <a:rPr lang="en-US" dirty="0"/>
              <a:t>Beyond Raid Technology</a:t>
            </a:r>
          </a:p>
          <a:p>
            <a:pPr marL="285750" indent="-285750">
              <a:buFont typeface="Arial" panose="020B0604020202020204" pitchFamily="34" charset="0"/>
              <a:buChar char="•"/>
            </a:pPr>
            <a:r>
              <a:rPr lang="en-US" dirty="0"/>
              <a:t>Quick easy setup</a:t>
            </a:r>
          </a:p>
          <a:p>
            <a:pPr marL="285750" indent="-285750">
              <a:buFont typeface="Arial" panose="020B0604020202020204" pitchFamily="34" charset="0"/>
              <a:buChar char="•"/>
            </a:pPr>
            <a:r>
              <a:rPr lang="en-US" dirty="0"/>
              <a:t>64 TB</a:t>
            </a:r>
          </a:p>
          <a:p>
            <a:pPr marL="285750" indent="-285750">
              <a:buFont typeface="Arial" panose="020B0604020202020204" pitchFamily="34" charset="0"/>
              <a:buChar char="•"/>
            </a:pPr>
            <a:r>
              <a:rPr lang="en-US" dirty="0"/>
              <a:t>Battery-backed memory</a:t>
            </a:r>
          </a:p>
          <a:p>
            <a:endParaRPr lang="en-US" dirty="0"/>
          </a:p>
          <a:p>
            <a:endParaRPr lang="en-US" dirty="0"/>
          </a:p>
        </p:txBody>
      </p:sp>
      <p:pic>
        <p:nvPicPr>
          <p:cNvPr id="3" name="Picture 2" descr="A black computer tower&#10;&#10;Description automatically generated">
            <a:extLst>
              <a:ext uri="{FF2B5EF4-FFF2-40B4-BE49-F238E27FC236}">
                <a16:creationId xmlns:a16="http://schemas.microsoft.com/office/drawing/2014/main" id="{8B0E7AAA-7E2E-49BD-8999-5014EFAF00F0}"/>
              </a:ext>
            </a:extLst>
          </p:cNvPr>
          <p:cNvPicPr>
            <a:picLocks noChangeAspect="1"/>
          </p:cNvPicPr>
          <p:nvPr/>
        </p:nvPicPr>
        <p:blipFill>
          <a:blip r:embed="rId3"/>
          <a:stretch>
            <a:fillRect/>
          </a:stretch>
        </p:blipFill>
        <p:spPr>
          <a:xfrm>
            <a:off x="7075921" y="1429543"/>
            <a:ext cx="3337560" cy="3952541"/>
          </a:xfrm>
          <a:prstGeom prst="rect">
            <a:avLst/>
          </a:prstGeom>
        </p:spPr>
      </p:pic>
      <p:sp>
        <p:nvSpPr>
          <p:cNvPr id="7" name="Title 3">
            <a:extLst>
              <a:ext uri="{FF2B5EF4-FFF2-40B4-BE49-F238E27FC236}">
                <a16:creationId xmlns:a16="http://schemas.microsoft.com/office/drawing/2014/main" id="{0BA82AF1-B048-4FD5-9738-38358BD996D8}"/>
              </a:ext>
            </a:extLst>
          </p:cNvPr>
          <p:cNvSpPr>
            <a:spLocks noGrp="1"/>
          </p:cNvSpPr>
          <p:nvPr>
            <p:ph type="title"/>
          </p:nvPr>
        </p:nvSpPr>
        <p:spPr>
          <a:xfrm>
            <a:off x="3657600" y="609600"/>
            <a:ext cx="3418321" cy="1639886"/>
          </a:xfrm>
        </p:spPr>
        <p:txBody>
          <a:bodyPr>
            <a:normAutofit/>
          </a:bodyPr>
          <a:lstStyle/>
          <a:p>
            <a:r>
              <a:rPr lang="en-US" sz="4800" b="1" dirty="0"/>
              <a:t>5c</a:t>
            </a:r>
          </a:p>
        </p:txBody>
      </p:sp>
      <p:pic>
        <p:nvPicPr>
          <p:cNvPr id="8" name="Picture 7" descr="A picture containing indoor, photo, light&#10;&#10;Description automatically generated">
            <a:extLst>
              <a:ext uri="{FF2B5EF4-FFF2-40B4-BE49-F238E27FC236}">
                <a16:creationId xmlns:a16="http://schemas.microsoft.com/office/drawing/2014/main" id="{D9D44F64-AD85-4E89-B077-5C3BF502C493}"/>
              </a:ext>
            </a:extLst>
          </p:cNvPr>
          <p:cNvPicPr>
            <a:picLocks noChangeAspect="1"/>
          </p:cNvPicPr>
          <p:nvPr/>
        </p:nvPicPr>
        <p:blipFill>
          <a:blip r:embed="rId4"/>
          <a:stretch>
            <a:fillRect/>
          </a:stretch>
        </p:blipFill>
        <p:spPr>
          <a:xfrm>
            <a:off x="1141410" y="1282809"/>
            <a:ext cx="2408211" cy="8781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43551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0" y="2249486"/>
            <a:ext cx="3110079" cy="3541714"/>
          </a:xfrm>
        </p:spPr>
        <p:txBody>
          <a:bodyPr/>
          <a:lstStyle/>
          <a:p>
            <a:pPr marL="285750" indent="-285750">
              <a:buFont typeface="Arial" panose="020B0604020202020204" pitchFamily="34" charset="0"/>
              <a:buChar char="•"/>
            </a:pPr>
            <a:r>
              <a:rPr lang="en-US" dirty="0"/>
              <a:t>Self-Managing </a:t>
            </a:r>
          </a:p>
          <a:p>
            <a:pPr marL="285750" indent="-285750">
              <a:buFont typeface="Arial" panose="020B0604020202020204" pitchFamily="34" charset="0"/>
              <a:buChar char="•"/>
            </a:pPr>
            <a:r>
              <a:rPr lang="en-US" dirty="0"/>
              <a:t>USB-C</a:t>
            </a:r>
          </a:p>
          <a:p>
            <a:pPr marL="285750" indent="-285750">
              <a:buFont typeface="Arial" panose="020B0604020202020204" pitchFamily="34" charset="0"/>
              <a:buChar char="•"/>
            </a:pPr>
            <a:r>
              <a:rPr lang="en-US" dirty="0"/>
              <a:t>5-bays</a:t>
            </a:r>
          </a:p>
          <a:p>
            <a:pPr marL="285750" indent="-285750">
              <a:buFont typeface="Arial" panose="020B0604020202020204" pitchFamily="34" charset="0"/>
              <a:buChar char="•"/>
            </a:pPr>
            <a:r>
              <a:rPr lang="en-US" b="1" dirty="0">
                <a:solidFill>
                  <a:srgbClr val="C00000"/>
                </a:solidFill>
              </a:rPr>
              <a:t>Beyond Raid Technology</a:t>
            </a:r>
          </a:p>
          <a:p>
            <a:pPr marL="285750" indent="-285750">
              <a:buFont typeface="Arial" panose="020B0604020202020204" pitchFamily="34" charset="0"/>
              <a:buChar char="•"/>
            </a:pPr>
            <a:r>
              <a:rPr lang="en-US" dirty="0"/>
              <a:t>Quick easy setup</a:t>
            </a:r>
          </a:p>
          <a:p>
            <a:pPr marL="285750" indent="-285750">
              <a:buFont typeface="Arial" panose="020B0604020202020204" pitchFamily="34" charset="0"/>
              <a:buChar char="•"/>
            </a:pPr>
            <a:r>
              <a:rPr lang="en-US" dirty="0"/>
              <a:t>64 TB</a:t>
            </a:r>
          </a:p>
          <a:p>
            <a:pPr marL="285750" indent="-285750">
              <a:buFont typeface="Arial" panose="020B0604020202020204" pitchFamily="34" charset="0"/>
              <a:buChar char="•"/>
            </a:pPr>
            <a:r>
              <a:rPr lang="en-US" dirty="0"/>
              <a:t>Battery-backed memory</a:t>
            </a:r>
          </a:p>
          <a:p>
            <a:endParaRPr lang="en-US" dirty="0"/>
          </a:p>
          <a:p>
            <a:endParaRPr lang="en-US" dirty="0"/>
          </a:p>
        </p:txBody>
      </p:sp>
      <p:pic>
        <p:nvPicPr>
          <p:cNvPr id="7" name="Picture 6" descr="A picture containing disk brake&#10;&#10;Description automatically generated">
            <a:hlinkClick r:id="rId3" action="ppaction://hlinksldjump"/>
            <a:extLst>
              <a:ext uri="{FF2B5EF4-FFF2-40B4-BE49-F238E27FC236}">
                <a16:creationId xmlns:a16="http://schemas.microsoft.com/office/drawing/2014/main" id="{8FDD312A-B889-41CD-86D9-52040066C939}"/>
              </a:ext>
            </a:extLst>
          </p:cNvPr>
          <p:cNvPicPr>
            <a:picLocks noChangeAspect="1"/>
          </p:cNvPicPr>
          <p:nvPr/>
        </p:nvPicPr>
        <p:blipFill>
          <a:blip r:embed="rId4"/>
          <a:stretch>
            <a:fillRect/>
          </a:stretch>
        </p:blipFill>
        <p:spPr>
          <a:xfrm>
            <a:off x="4720303" y="1429543"/>
            <a:ext cx="3580952" cy="3628571"/>
          </a:xfrm>
          <a:prstGeom prst="rect">
            <a:avLst/>
          </a:prstGeom>
        </p:spPr>
      </p:pic>
      <p:sp>
        <p:nvSpPr>
          <p:cNvPr id="8" name="Title 3">
            <a:extLst>
              <a:ext uri="{FF2B5EF4-FFF2-40B4-BE49-F238E27FC236}">
                <a16:creationId xmlns:a16="http://schemas.microsoft.com/office/drawing/2014/main" id="{015DFD38-0A89-48E3-B998-2652817BB126}"/>
              </a:ext>
            </a:extLst>
          </p:cNvPr>
          <p:cNvSpPr>
            <a:spLocks noGrp="1"/>
          </p:cNvSpPr>
          <p:nvPr>
            <p:ph type="title"/>
          </p:nvPr>
        </p:nvSpPr>
        <p:spPr>
          <a:xfrm>
            <a:off x="3657600" y="609600"/>
            <a:ext cx="3418321" cy="1639886"/>
          </a:xfrm>
        </p:spPr>
        <p:txBody>
          <a:bodyPr>
            <a:normAutofit/>
          </a:bodyPr>
          <a:lstStyle/>
          <a:p>
            <a:r>
              <a:rPr lang="en-US" sz="4800" b="1" dirty="0"/>
              <a:t>5c</a:t>
            </a:r>
          </a:p>
        </p:txBody>
      </p:sp>
      <p:pic>
        <p:nvPicPr>
          <p:cNvPr id="9" name="Picture 8" descr="A picture containing indoor, photo, light&#10;&#10;Description automatically generated">
            <a:extLst>
              <a:ext uri="{FF2B5EF4-FFF2-40B4-BE49-F238E27FC236}">
                <a16:creationId xmlns:a16="http://schemas.microsoft.com/office/drawing/2014/main" id="{46752BD7-8C31-4A19-971C-CC8315653542}"/>
              </a:ext>
            </a:extLst>
          </p:cNvPr>
          <p:cNvPicPr>
            <a:picLocks noChangeAspect="1"/>
          </p:cNvPicPr>
          <p:nvPr/>
        </p:nvPicPr>
        <p:blipFill>
          <a:blip r:embed="rId5"/>
          <a:stretch>
            <a:fillRect/>
          </a:stretch>
        </p:blipFill>
        <p:spPr>
          <a:xfrm>
            <a:off x="1141410" y="1282809"/>
            <a:ext cx="2408211" cy="878195"/>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93591840-50FD-4183-925C-FAA3C47AF06F}"/>
              </a:ext>
            </a:extLst>
          </p:cNvPr>
          <p:cNvSpPr txBox="1"/>
          <p:nvPr/>
        </p:nvSpPr>
        <p:spPr>
          <a:xfrm>
            <a:off x="4848449" y="5143472"/>
            <a:ext cx="3324659" cy="369332"/>
          </a:xfrm>
          <a:prstGeom prst="rect">
            <a:avLst/>
          </a:prstGeom>
          <a:noFill/>
        </p:spPr>
        <p:txBody>
          <a:bodyPr wrap="square" rtlCol="0">
            <a:spAutoFit/>
          </a:bodyPr>
          <a:lstStyle/>
          <a:p>
            <a:pPr algn="ctr"/>
            <a:r>
              <a:rPr lang="en-US" dirty="0"/>
              <a:t>Click graphic to view video</a:t>
            </a:r>
          </a:p>
        </p:txBody>
      </p:sp>
      <p:sp>
        <p:nvSpPr>
          <p:cNvPr id="3" name="TextBox 2">
            <a:extLst>
              <a:ext uri="{FF2B5EF4-FFF2-40B4-BE49-F238E27FC236}">
                <a16:creationId xmlns:a16="http://schemas.microsoft.com/office/drawing/2014/main" id="{934BEE67-4422-42E1-B3E8-0777F3462F63}"/>
              </a:ext>
            </a:extLst>
          </p:cNvPr>
          <p:cNvSpPr txBox="1"/>
          <p:nvPr/>
        </p:nvSpPr>
        <p:spPr>
          <a:xfrm>
            <a:off x="8301255" y="2022231"/>
            <a:ext cx="3190291" cy="2308324"/>
          </a:xfrm>
          <a:prstGeom prst="rect">
            <a:avLst/>
          </a:prstGeom>
          <a:noFill/>
        </p:spPr>
        <p:txBody>
          <a:bodyPr wrap="square" rtlCol="0">
            <a:spAutoFit/>
          </a:bodyPr>
          <a:lstStyle/>
          <a:p>
            <a:r>
              <a:rPr lang="en-US" b="1" dirty="0" err="1">
                <a:solidFill>
                  <a:srgbClr val="FF0000"/>
                </a:solidFill>
              </a:rPr>
              <a:t>BeyondRAID</a:t>
            </a:r>
            <a:r>
              <a:rPr lang="en-US" dirty="0"/>
              <a:t> storage technology that protects data against a hard disk crash, yet is simple enough for anyone to use. As long as you have more than a single disk in Drobo, all data on Drobo is safe no matter which hard disk fails. </a:t>
            </a:r>
          </a:p>
        </p:txBody>
      </p:sp>
    </p:spTree>
    <p:extLst>
      <p:ext uri="{BB962C8B-B14F-4D97-AF65-F5344CB8AC3E}">
        <p14:creationId xmlns:p14="http://schemas.microsoft.com/office/powerpoint/2010/main" val="7558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meatdrobo">
            <a:hlinkClick r:id="" action="ppaction://media"/>
            <a:extLst>
              <a:ext uri="{FF2B5EF4-FFF2-40B4-BE49-F238E27FC236}">
                <a16:creationId xmlns:a16="http://schemas.microsoft.com/office/drawing/2014/main" id="{74F24084-D9F7-4762-ACF1-04D5088A457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50070" y="590215"/>
            <a:ext cx="10118250" cy="56786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479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4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Self-Managing </a:t>
            </a:r>
          </a:p>
          <a:p>
            <a:pPr marL="285750" indent="-285750">
              <a:buFont typeface="Arial" panose="020B0604020202020204" pitchFamily="34" charset="0"/>
              <a:buChar char="•"/>
            </a:pPr>
            <a:r>
              <a:rPr lang="en-US" dirty="0"/>
              <a:t>USB-C</a:t>
            </a:r>
          </a:p>
          <a:p>
            <a:pPr marL="285750" indent="-285750">
              <a:buFont typeface="Arial" panose="020B0604020202020204" pitchFamily="34" charset="0"/>
              <a:buChar char="•"/>
            </a:pPr>
            <a:r>
              <a:rPr lang="en-US" dirty="0"/>
              <a:t>5-bays</a:t>
            </a:r>
          </a:p>
          <a:p>
            <a:pPr marL="285750" indent="-285750">
              <a:buFont typeface="Arial" panose="020B0604020202020204" pitchFamily="34" charset="0"/>
              <a:buChar char="•"/>
            </a:pPr>
            <a:r>
              <a:rPr lang="en-US" dirty="0"/>
              <a:t>Beyond Raid Technology</a:t>
            </a:r>
          </a:p>
          <a:p>
            <a:pPr marL="285750" indent="-285750">
              <a:buFont typeface="Arial" panose="020B0604020202020204" pitchFamily="34" charset="0"/>
              <a:buChar char="•"/>
            </a:pPr>
            <a:r>
              <a:rPr lang="en-US" b="1" dirty="0">
                <a:solidFill>
                  <a:srgbClr val="C00000"/>
                </a:solidFill>
              </a:rPr>
              <a:t>Quick easy setup</a:t>
            </a:r>
          </a:p>
          <a:p>
            <a:pPr marL="285750" indent="-285750">
              <a:buFont typeface="Arial" panose="020B0604020202020204" pitchFamily="34" charset="0"/>
              <a:buChar char="•"/>
            </a:pPr>
            <a:r>
              <a:rPr lang="en-US" dirty="0"/>
              <a:t>64 TB</a:t>
            </a:r>
          </a:p>
          <a:p>
            <a:pPr marL="285750" indent="-285750">
              <a:buFont typeface="Arial" panose="020B0604020202020204" pitchFamily="34" charset="0"/>
              <a:buChar char="•"/>
            </a:pPr>
            <a:r>
              <a:rPr lang="en-US" dirty="0"/>
              <a:t>Battery-backed memory</a:t>
            </a:r>
          </a:p>
          <a:p>
            <a:endParaRPr lang="en-US" dirty="0"/>
          </a:p>
          <a:p>
            <a:endParaRPr lang="en-US" dirty="0"/>
          </a:p>
        </p:txBody>
      </p:sp>
      <p:pic>
        <p:nvPicPr>
          <p:cNvPr id="2" name="2019-05-28_17-21-14">
            <a:hlinkClick r:id="" action="ppaction://media"/>
            <a:extLst>
              <a:ext uri="{FF2B5EF4-FFF2-40B4-BE49-F238E27FC236}">
                <a16:creationId xmlns:a16="http://schemas.microsoft.com/office/drawing/2014/main" id="{C0B8C092-560F-43BD-94DF-547AFFC2791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01811" y="1974121"/>
            <a:ext cx="3486150" cy="2286000"/>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F31D34F0-D03B-4711-A6BB-8A50BFA0D28D}"/>
              </a:ext>
            </a:extLst>
          </p:cNvPr>
          <p:cNvSpPr txBox="1"/>
          <p:nvPr/>
        </p:nvSpPr>
        <p:spPr>
          <a:xfrm>
            <a:off x="8580764" y="1859339"/>
            <a:ext cx="2967071" cy="3139321"/>
          </a:xfrm>
          <a:prstGeom prst="rect">
            <a:avLst/>
          </a:prstGeom>
          <a:noFill/>
        </p:spPr>
        <p:txBody>
          <a:bodyPr wrap="square" rtlCol="0">
            <a:spAutoFit/>
          </a:bodyPr>
          <a:lstStyle/>
          <a:p>
            <a:pPr marL="342900" indent="-342900">
              <a:buAutoNum type="arabicPeriod"/>
            </a:pPr>
            <a:r>
              <a:rPr lang="en-US" dirty="0"/>
              <a:t>Remove faceplate</a:t>
            </a:r>
          </a:p>
          <a:p>
            <a:pPr marL="342900" indent="-342900">
              <a:buAutoNum type="arabicPeriod"/>
            </a:pPr>
            <a:r>
              <a:rPr lang="en-US" dirty="0"/>
              <a:t>Press drive lock</a:t>
            </a:r>
          </a:p>
          <a:p>
            <a:pPr marL="342900" indent="-342900">
              <a:buAutoNum type="arabicPeriod"/>
            </a:pPr>
            <a:r>
              <a:rPr lang="en-US" dirty="0"/>
              <a:t>Insert drive(s)</a:t>
            </a:r>
          </a:p>
          <a:p>
            <a:pPr marL="342900" indent="-342900">
              <a:buAutoNum type="arabicPeriod"/>
            </a:pPr>
            <a:r>
              <a:rPr lang="en-US" dirty="0"/>
              <a:t>Replace faceplate</a:t>
            </a:r>
          </a:p>
          <a:p>
            <a:pPr marL="342900" indent="-342900">
              <a:buAutoNum type="arabicPeriod"/>
            </a:pPr>
            <a:r>
              <a:rPr lang="en-US" dirty="0"/>
              <a:t>Connect USB cable</a:t>
            </a:r>
          </a:p>
          <a:p>
            <a:pPr marL="342900" indent="-342900">
              <a:buAutoNum type="arabicPeriod"/>
            </a:pPr>
            <a:r>
              <a:rPr lang="en-US" dirty="0"/>
              <a:t>Attach power cable</a:t>
            </a:r>
          </a:p>
          <a:p>
            <a:pPr marL="342900" indent="-342900">
              <a:buAutoNum type="arabicPeriod"/>
            </a:pPr>
            <a:r>
              <a:rPr lang="en-US" dirty="0"/>
              <a:t>Turn on Drobo</a:t>
            </a:r>
          </a:p>
          <a:p>
            <a:pPr marL="342900" indent="-342900">
              <a:buAutoNum type="arabicPeriod"/>
            </a:pPr>
            <a:r>
              <a:rPr lang="en-US" dirty="0"/>
              <a:t>Wait sever minutes to complete cycle</a:t>
            </a:r>
          </a:p>
          <a:p>
            <a:pPr marL="342900" indent="-342900">
              <a:buAutoNum type="arabicPeriod"/>
            </a:pPr>
            <a:r>
              <a:rPr lang="en-US" dirty="0"/>
              <a:t>Flashing blue/yellow</a:t>
            </a:r>
          </a:p>
          <a:p>
            <a:pPr marL="342900" indent="-342900">
              <a:buAutoNum type="arabicPeriod"/>
            </a:pPr>
            <a:endParaRPr lang="en-US" dirty="0"/>
          </a:p>
        </p:txBody>
      </p:sp>
      <p:sp>
        <p:nvSpPr>
          <p:cNvPr id="8" name="Title 3">
            <a:extLst>
              <a:ext uri="{FF2B5EF4-FFF2-40B4-BE49-F238E27FC236}">
                <a16:creationId xmlns:a16="http://schemas.microsoft.com/office/drawing/2014/main" id="{E8570B42-1A9D-4B42-B9C1-682765ACB05B}"/>
              </a:ext>
            </a:extLst>
          </p:cNvPr>
          <p:cNvSpPr>
            <a:spLocks noGrp="1"/>
          </p:cNvSpPr>
          <p:nvPr>
            <p:ph type="title"/>
          </p:nvPr>
        </p:nvSpPr>
        <p:spPr>
          <a:xfrm>
            <a:off x="3657600" y="609600"/>
            <a:ext cx="3418321" cy="1639886"/>
          </a:xfrm>
        </p:spPr>
        <p:txBody>
          <a:bodyPr>
            <a:normAutofit/>
          </a:bodyPr>
          <a:lstStyle/>
          <a:p>
            <a:r>
              <a:rPr lang="en-US" sz="4800" b="1" dirty="0"/>
              <a:t>5c</a:t>
            </a:r>
          </a:p>
        </p:txBody>
      </p:sp>
      <p:pic>
        <p:nvPicPr>
          <p:cNvPr id="9" name="Picture 8" descr="A picture containing indoor, photo, light&#10;&#10;Description automatically generated">
            <a:extLst>
              <a:ext uri="{FF2B5EF4-FFF2-40B4-BE49-F238E27FC236}">
                <a16:creationId xmlns:a16="http://schemas.microsoft.com/office/drawing/2014/main" id="{0D521388-600A-4B17-952B-4F311D80C232}"/>
              </a:ext>
            </a:extLst>
          </p:cNvPr>
          <p:cNvPicPr>
            <a:picLocks noChangeAspect="1"/>
          </p:cNvPicPr>
          <p:nvPr/>
        </p:nvPicPr>
        <p:blipFill>
          <a:blip r:embed="rId6"/>
          <a:stretch>
            <a:fillRect/>
          </a:stretch>
        </p:blipFill>
        <p:spPr>
          <a:xfrm>
            <a:off x="1141410" y="1282809"/>
            <a:ext cx="2408211" cy="8781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282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Select drives</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0" y="2249486"/>
            <a:ext cx="3110079" cy="3541714"/>
          </a:xfrm>
        </p:spPr>
        <p:txBody>
          <a:bodyPr/>
          <a:lstStyle/>
          <a:p>
            <a:pPr marL="285750" indent="-285750">
              <a:buFont typeface="Arial" panose="020B0604020202020204" pitchFamily="34" charset="0"/>
              <a:buChar char="•"/>
            </a:pPr>
            <a:r>
              <a:rPr lang="en-US" dirty="0"/>
              <a:t>Self-Managing </a:t>
            </a:r>
          </a:p>
          <a:p>
            <a:pPr marL="285750" indent="-285750">
              <a:buFont typeface="Arial" panose="020B0604020202020204" pitchFamily="34" charset="0"/>
              <a:buChar char="•"/>
            </a:pPr>
            <a:r>
              <a:rPr lang="en-US" dirty="0"/>
              <a:t>USB-C</a:t>
            </a:r>
          </a:p>
          <a:p>
            <a:pPr marL="285750" indent="-285750">
              <a:buFont typeface="Arial" panose="020B0604020202020204" pitchFamily="34" charset="0"/>
              <a:buChar char="•"/>
            </a:pPr>
            <a:r>
              <a:rPr lang="en-US" dirty="0"/>
              <a:t>5-bays</a:t>
            </a:r>
          </a:p>
          <a:p>
            <a:pPr marL="285750" indent="-285750">
              <a:buFont typeface="Arial" panose="020B0604020202020204" pitchFamily="34" charset="0"/>
              <a:buChar char="•"/>
            </a:pPr>
            <a:r>
              <a:rPr lang="en-US" dirty="0"/>
              <a:t>Beyond Raid Technology</a:t>
            </a:r>
          </a:p>
          <a:p>
            <a:pPr marL="285750" indent="-285750">
              <a:buFont typeface="Arial" panose="020B0604020202020204" pitchFamily="34" charset="0"/>
              <a:buChar char="•"/>
            </a:pPr>
            <a:r>
              <a:rPr lang="en-US" dirty="0"/>
              <a:t>Quick easy setup</a:t>
            </a:r>
          </a:p>
          <a:p>
            <a:pPr marL="285750" indent="-285750">
              <a:buFont typeface="Arial" panose="020B0604020202020204" pitchFamily="34" charset="0"/>
              <a:buChar char="•"/>
            </a:pPr>
            <a:r>
              <a:rPr lang="en-US" b="1" dirty="0">
                <a:solidFill>
                  <a:srgbClr val="FF0000"/>
                </a:solidFill>
              </a:rPr>
              <a:t>64 TB capacity</a:t>
            </a:r>
          </a:p>
          <a:p>
            <a:pPr marL="285750" indent="-285750">
              <a:buFont typeface="Arial" panose="020B0604020202020204" pitchFamily="34" charset="0"/>
              <a:buChar char="•"/>
            </a:pPr>
            <a:r>
              <a:rPr lang="en-US" dirty="0"/>
              <a:t>Battery-backed memory</a:t>
            </a:r>
          </a:p>
          <a:p>
            <a:endParaRPr lang="en-US" dirty="0"/>
          </a:p>
          <a:p>
            <a:endParaRPr lang="en-US" dirty="0"/>
          </a:p>
        </p:txBody>
      </p:sp>
      <p:pic>
        <p:nvPicPr>
          <p:cNvPr id="7" name="Picture 6" descr="A screenshot of a cell phone&#10;&#10;Description automatically generated">
            <a:extLst>
              <a:ext uri="{FF2B5EF4-FFF2-40B4-BE49-F238E27FC236}">
                <a16:creationId xmlns:a16="http://schemas.microsoft.com/office/drawing/2014/main" id="{3BDC0991-4762-442C-A1EC-BAFEB5A416B8}"/>
              </a:ext>
            </a:extLst>
          </p:cNvPr>
          <p:cNvPicPr>
            <a:picLocks noChangeAspect="1"/>
          </p:cNvPicPr>
          <p:nvPr/>
        </p:nvPicPr>
        <p:blipFill>
          <a:blip r:embed="rId3"/>
          <a:stretch>
            <a:fillRect/>
          </a:stretch>
        </p:blipFill>
        <p:spPr>
          <a:xfrm>
            <a:off x="4108667" y="1618544"/>
            <a:ext cx="7513224" cy="3620911"/>
          </a:xfrm>
          <a:prstGeom prst="rect">
            <a:avLst/>
          </a:prstGeom>
        </p:spPr>
      </p:pic>
      <p:sp>
        <p:nvSpPr>
          <p:cNvPr id="8" name="TextBox 7">
            <a:extLst>
              <a:ext uri="{FF2B5EF4-FFF2-40B4-BE49-F238E27FC236}">
                <a16:creationId xmlns:a16="http://schemas.microsoft.com/office/drawing/2014/main" id="{C5EBD7A2-D5CC-4CCE-8C58-7820DFF151BD}"/>
              </a:ext>
            </a:extLst>
          </p:cNvPr>
          <p:cNvSpPr txBox="1"/>
          <p:nvPr/>
        </p:nvSpPr>
        <p:spPr>
          <a:xfrm>
            <a:off x="5908431" y="852462"/>
            <a:ext cx="3748279" cy="523220"/>
          </a:xfrm>
          <a:prstGeom prst="rect">
            <a:avLst/>
          </a:prstGeom>
          <a:noFill/>
        </p:spPr>
        <p:txBody>
          <a:bodyPr wrap="square" rtlCol="0">
            <a:spAutoFit/>
          </a:bodyPr>
          <a:lstStyle/>
          <a:p>
            <a:pPr algn="ctr"/>
            <a:r>
              <a:rPr lang="en-US" sz="2800" b="1" dirty="0">
                <a:solidFill>
                  <a:srgbClr val="FF0000"/>
                </a:solidFill>
                <a:hlinkClick r:id="rId4"/>
              </a:rPr>
              <a:t>Capacity Calculator</a:t>
            </a:r>
            <a:endParaRPr lang="en-US" sz="2800" b="1" dirty="0">
              <a:solidFill>
                <a:srgbClr val="FF0000"/>
              </a:solidFill>
            </a:endParaRPr>
          </a:p>
        </p:txBody>
      </p:sp>
      <p:pic>
        <p:nvPicPr>
          <p:cNvPr id="12" name="Picture 11" descr="A screenshot of a cell phone&#10;&#10;Description automatically generated">
            <a:extLst>
              <a:ext uri="{FF2B5EF4-FFF2-40B4-BE49-F238E27FC236}">
                <a16:creationId xmlns:a16="http://schemas.microsoft.com/office/drawing/2014/main" id="{E399E105-9450-4170-83D4-602C505B02E9}"/>
              </a:ext>
            </a:extLst>
          </p:cNvPr>
          <p:cNvPicPr>
            <a:picLocks noChangeAspect="1"/>
          </p:cNvPicPr>
          <p:nvPr/>
        </p:nvPicPr>
        <p:blipFill>
          <a:blip r:embed="rId5"/>
          <a:stretch>
            <a:fillRect/>
          </a:stretch>
        </p:blipFill>
        <p:spPr>
          <a:xfrm>
            <a:off x="4108666" y="5239957"/>
            <a:ext cx="7513223" cy="1442197"/>
          </a:xfrm>
          <a:prstGeom prst="rect">
            <a:avLst/>
          </a:prstGeom>
        </p:spPr>
      </p:pic>
      <p:pic>
        <p:nvPicPr>
          <p:cNvPr id="9" name="Picture 8" descr="A picture containing indoor, photo, light&#10;&#10;Description automatically generated">
            <a:extLst>
              <a:ext uri="{FF2B5EF4-FFF2-40B4-BE49-F238E27FC236}">
                <a16:creationId xmlns:a16="http://schemas.microsoft.com/office/drawing/2014/main" id="{9C0B0DFB-D3C8-4D99-A085-AD51E15003BB}"/>
              </a:ext>
            </a:extLst>
          </p:cNvPr>
          <p:cNvPicPr>
            <a:picLocks noChangeAspect="1"/>
          </p:cNvPicPr>
          <p:nvPr/>
        </p:nvPicPr>
        <p:blipFill>
          <a:blip r:embed="rId6"/>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3043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a:t>Select drives</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0" y="2249486"/>
            <a:ext cx="3110079" cy="3541714"/>
          </a:xfrm>
        </p:spPr>
        <p:txBody>
          <a:bodyPr/>
          <a:lstStyle/>
          <a:p>
            <a:pPr marL="285750" indent="-285750">
              <a:buFont typeface="Arial" panose="020B0604020202020204" pitchFamily="34" charset="0"/>
              <a:buChar char="•"/>
            </a:pPr>
            <a:r>
              <a:rPr lang="en-US" dirty="0"/>
              <a:t>Self-Managing </a:t>
            </a:r>
          </a:p>
          <a:p>
            <a:pPr marL="285750" indent="-285750">
              <a:buFont typeface="Arial" panose="020B0604020202020204" pitchFamily="34" charset="0"/>
              <a:buChar char="•"/>
            </a:pPr>
            <a:r>
              <a:rPr lang="en-US" dirty="0"/>
              <a:t>USB-C</a:t>
            </a:r>
          </a:p>
          <a:p>
            <a:pPr marL="285750" indent="-285750">
              <a:buFont typeface="Arial" panose="020B0604020202020204" pitchFamily="34" charset="0"/>
              <a:buChar char="•"/>
            </a:pPr>
            <a:r>
              <a:rPr lang="en-US" dirty="0"/>
              <a:t>5-bays</a:t>
            </a:r>
          </a:p>
          <a:p>
            <a:pPr marL="285750" indent="-285750">
              <a:buFont typeface="Arial" panose="020B0604020202020204" pitchFamily="34" charset="0"/>
              <a:buChar char="•"/>
            </a:pPr>
            <a:r>
              <a:rPr lang="en-US" dirty="0"/>
              <a:t>Beyond Raid Technology</a:t>
            </a:r>
          </a:p>
          <a:p>
            <a:pPr marL="285750" indent="-285750">
              <a:buFont typeface="Arial" panose="020B0604020202020204" pitchFamily="34" charset="0"/>
              <a:buChar char="•"/>
            </a:pPr>
            <a:r>
              <a:rPr lang="en-US" dirty="0"/>
              <a:t>Quick easy setup</a:t>
            </a:r>
          </a:p>
          <a:p>
            <a:pPr marL="285750" indent="-285750">
              <a:buFont typeface="Arial" panose="020B0604020202020204" pitchFamily="34" charset="0"/>
              <a:buChar char="•"/>
            </a:pPr>
            <a:r>
              <a:rPr lang="en-US" b="1" dirty="0">
                <a:solidFill>
                  <a:srgbClr val="FF0000"/>
                </a:solidFill>
              </a:rPr>
              <a:t>64 TB capacity</a:t>
            </a:r>
          </a:p>
          <a:p>
            <a:pPr marL="285750" indent="-285750">
              <a:buFont typeface="Arial" panose="020B0604020202020204" pitchFamily="34" charset="0"/>
              <a:buChar char="•"/>
            </a:pPr>
            <a:r>
              <a:rPr lang="en-US" dirty="0"/>
              <a:t>Battery-backed memory</a:t>
            </a:r>
          </a:p>
          <a:p>
            <a:endParaRPr lang="en-US" dirty="0"/>
          </a:p>
          <a:p>
            <a:endParaRPr lang="en-US" dirty="0"/>
          </a:p>
        </p:txBody>
      </p:sp>
      <p:pic>
        <p:nvPicPr>
          <p:cNvPr id="7" name="Picture 6" descr="A screenshot of a cell phone&#10;&#10;Description automatically generated">
            <a:extLst>
              <a:ext uri="{FF2B5EF4-FFF2-40B4-BE49-F238E27FC236}">
                <a16:creationId xmlns:a16="http://schemas.microsoft.com/office/drawing/2014/main" id="{3BDC0991-4762-442C-A1EC-BAFEB5A416B8}"/>
              </a:ext>
            </a:extLst>
          </p:cNvPr>
          <p:cNvPicPr>
            <a:picLocks noChangeAspect="1"/>
          </p:cNvPicPr>
          <p:nvPr/>
        </p:nvPicPr>
        <p:blipFill>
          <a:blip r:embed="rId3"/>
          <a:stretch>
            <a:fillRect/>
          </a:stretch>
        </p:blipFill>
        <p:spPr>
          <a:xfrm>
            <a:off x="4108667" y="1618544"/>
            <a:ext cx="7513224" cy="3620911"/>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041CD3D0-981F-4E3C-AE76-E973948332A6}"/>
              </a:ext>
            </a:extLst>
          </p:cNvPr>
          <p:cNvPicPr>
            <a:picLocks noChangeAspect="1"/>
          </p:cNvPicPr>
          <p:nvPr/>
        </p:nvPicPr>
        <p:blipFill>
          <a:blip r:embed="rId4"/>
          <a:stretch>
            <a:fillRect/>
          </a:stretch>
        </p:blipFill>
        <p:spPr>
          <a:xfrm>
            <a:off x="4108667" y="1651533"/>
            <a:ext cx="7513224" cy="3587922"/>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A87CDCD8-6730-415E-8197-034E73834285}"/>
              </a:ext>
            </a:extLst>
          </p:cNvPr>
          <p:cNvPicPr>
            <a:picLocks noChangeAspect="1"/>
          </p:cNvPicPr>
          <p:nvPr/>
        </p:nvPicPr>
        <p:blipFill>
          <a:blip r:embed="rId5"/>
          <a:stretch>
            <a:fillRect/>
          </a:stretch>
        </p:blipFill>
        <p:spPr>
          <a:xfrm>
            <a:off x="4118097" y="1546491"/>
            <a:ext cx="7513224" cy="3687834"/>
          </a:xfrm>
          <a:prstGeom prst="rect">
            <a:avLst/>
          </a:prstGeom>
        </p:spPr>
      </p:pic>
      <p:sp>
        <p:nvSpPr>
          <p:cNvPr id="10" name="TextBox 9">
            <a:extLst>
              <a:ext uri="{FF2B5EF4-FFF2-40B4-BE49-F238E27FC236}">
                <a16:creationId xmlns:a16="http://schemas.microsoft.com/office/drawing/2014/main" id="{F4150EEE-4C4E-4C63-9299-045DEB029EB0}"/>
              </a:ext>
            </a:extLst>
          </p:cNvPr>
          <p:cNvSpPr txBox="1"/>
          <p:nvPr/>
        </p:nvSpPr>
        <p:spPr>
          <a:xfrm>
            <a:off x="5908431" y="852462"/>
            <a:ext cx="3748279" cy="523220"/>
          </a:xfrm>
          <a:prstGeom prst="rect">
            <a:avLst/>
          </a:prstGeom>
          <a:noFill/>
        </p:spPr>
        <p:txBody>
          <a:bodyPr wrap="square" rtlCol="0">
            <a:spAutoFit/>
          </a:bodyPr>
          <a:lstStyle/>
          <a:p>
            <a:pPr algn="ctr"/>
            <a:r>
              <a:rPr lang="en-US" sz="2800" b="1" dirty="0">
                <a:solidFill>
                  <a:srgbClr val="FF0000"/>
                </a:solidFill>
                <a:hlinkClick r:id="rId6"/>
              </a:rPr>
              <a:t>Capacity Calculator</a:t>
            </a:r>
            <a:endParaRPr lang="en-US" sz="2800" b="1" dirty="0">
              <a:solidFill>
                <a:srgbClr val="FF0000"/>
              </a:solidFill>
            </a:endParaRPr>
          </a:p>
        </p:txBody>
      </p:sp>
      <p:pic>
        <p:nvPicPr>
          <p:cNvPr id="11" name="Picture 10" descr="A screenshot of a social media post&#10;&#10;Description automatically generated">
            <a:extLst>
              <a:ext uri="{FF2B5EF4-FFF2-40B4-BE49-F238E27FC236}">
                <a16:creationId xmlns:a16="http://schemas.microsoft.com/office/drawing/2014/main" id="{DFA1EC84-0ABD-47BB-8654-9C2B592DBAF9}"/>
              </a:ext>
            </a:extLst>
          </p:cNvPr>
          <p:cNvPicPr>
            <a:picLocks noChangeAspect="1"/>
          </p:cNvPicPr>
          <p:nvPr/>
        </p:nvPicPr>
        <p:blipFill>
          <a:blip r:embed="rId7"/>
          <a:stretch>
            <a:fillRect/>
          </a:stretch>
        </p:blipFill>
        <p:spPr>
          <a:xfrm>
            <a:off x="4108667" y="5235855"/>
            <a:ext cx="7513224" cy="1386283"/>
          </a:xfrm>
          <a:prstGeom prst="rect">
            <a:avLst/>
          </a:prstGeom>
        </p:spPr>
      </p:pic>
      <p:pic>
        <p:nvPicPr>
          <p:cNvPr id="12" name="Picture 11" descr="A picture containing indoor, photo, light&#10;&#10;Description automatically generated">
            <a:extLst>
              <a:ext uri="{FF2B5EF4-FFF2-40B4-BE49-F238E27FC236}">
                <a16:creationId xmlns:a16="http://schemas.microsoft.com/office/drawing/2014/main" id="{80AA84A6-26E0-4751-93E1-60E7D25A5D67}"/>
              </a:ext>
            </a:extLst>
          </p:cNvPr>
          <p:cNvPicPr>
            <a:picLocks noChangeAspect="1"/>
          </p:cNvPicPr>
          <p:nvPr/>
        </p:nvPicPr>
        <p:blipFill>
          <a:blip r:embed="rId8"/>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341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Select drives</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0" y="2249486"/>
            <a:ext cx="3110079" cy="3541714"/>
          </a:xfrm>
        </p:spPr>
        <p:txBody>
          <a:bodyPr/>
          <a:lstStyle/>
          <a:p>
            <a:pPr marL="285750" indent="-285750">
              <a:buFont typeface="Arial" panose="020B0604020202020204" pitchFamily="34" charset="0"/>
              <a:buChar char="•"/>
            </a:pPr>
            <a:r>
              <a:rPr lang="en-US" dirty="0"/>
              <a:t>Self-Managing </a:t>
            </a:r>
          </a:p>
          <a:p>
            <a:pPr marL="285750" indent="-285750">
              <a:buFont typeface="Arial" panose="020B0604020202020204" pitchFamily="34" charset="0"/>
              <a:buChar char="•"/>
            </a:pPr>
            <a:r>
              <a:rPr lang="en-US" dirty="0"/>
              <a:t>USB-C</a:t>
            </a:r>
          </a:p>
          <a:p>
            <a:pPr marL="285750" indent="-285750">
              <a:buFont typeface="Arial" panose="020B0604020202020204" pitchFamily="34" charset="0"/>
              <a:buChar char="•"/>
            </a:pPr>
            <a:r>
              <a:rPr lang="en-US" dirty="0"/>
              <a:t>5-bays</a:t>
            </a:r>
          </a:p>
          <a:p>
            <a:pPr marL="285750" indent="-285750">
              <a:buFont typeface="Arial" panose="020B0604020202020204" pitchFamily="34" charset="0"/>
              <a:buChar char="•"/>
            </a:pPr>
            <a:r>
              <a:rPr lang="en-US" dirty="0"/>
              <a:t>Beyond Raid Technology</a:t>
            </a:r>
          </a:p>
          <a:p>
            <a:pPr marL="285750" indent="-285750">
              <a:buFont typeface="Arial" panose="020B0604020202020204" pitchFamily="34" charset="0"/>
              <a:buChar char="•"/>
            </a:pPr>
            <a:r>
              <a:rPr lang="en-US" dirty="0"/>
              <a:t>Quick easy setup</a:t>
            </a:r>
          </a:p>
          <a:p>
            <a:pPr marL="285750" indent="-285750">
              <a:buFont typeface="Arial" panose="020B0604020202020204" pitchFamily="34" charset="0"/>
              <a:buChar char="•"/>
            </a:pPr>
            <a:r>
              <a:rPr lang="en-US" b="1" dirty="0">
                <a:solidFill>
                  <a:srgbClr val="FF0000"/>
                </a:solidFill>
              </a:rPr>
              <a:t>64 TB capacity</a:t>
            </a:r>
          </a:p>
          <a:p>
            <a:pPr marL="285750" indent="-285750">
              <a:buFont typeface="Arial" panose="020B0604020202020204" pitchFamily="34" charset="0"/>
              <a:buChar char="•"/>
            </a:pPr>
            <a:r>
              <a:rPr lang="en-US" dirty="0"/>
              <a:t>Battery-backed memory</a:t>
            </a:r>
          </a:p>
          <a:p>
            <a:endParaRPr lang="en-US" dirty="0"/>
          </a:p>
          <a:p>
            <a:endParaRPr lang="en-US" dirty="0"/>
          </a:p>
        </p:txBody>
      </p:sp>
      <p:pic>
        <p:nvPicPr>
          <p:cNvPr id="8" name="Picture 7">
            <a:extLst>
              <a:ext uri="{FF2B5EF4-FFF2-40B4-BE49-F238E27FC236}">
                <a16:creationId xmlns:a16="http://schemas.microsoft.com/office/drawing/2014/main" id="{B6DC3715-DB8E-4F2C-9C15-1102807DC207}"/>
              </a:ext>
            </a:extLst>
          </p:cNvPr>
          <p:cNvPicPr>
            <a:picLocks noChangeAspect="1"/>
          </p:cNvPicPr>
          <p:nvPr/>
        </p:nvPicPr>
        <p:blipFill>
          <a:blip r:embed="rId3"/>
          <a:stretch>
            <a:fillRect/>
          </a:stretch>
        </p:blipFill>
        <p:spPr>
          <a:xfrm>
            <a:off x="4108667" y="1840771"/>
            <a:ext cx="7534341" cy="33299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A picture containing indoor, photo, light&#10;&#10;Description automatically generated">
            <a:extLst>
              <a:ext uri="{FF2B5EF4-FFF2-40B4-BE49-F238E27FC236}">
                <a16:creationId xmlns:a16="http://schemas.microsoft.com/office/drawing/2014/main" id="{F1027C87-77E7-46A5-BDF5-2939ED33E32E}"/>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180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a:t>Select drives</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230689" cy="3541714"/>
          </a:xfrm>
        </p:spPr>
        <p:txBody>
          <a:bodyPr/>
          <a:lstStyle/>
          <a:p>
            <a:pPr marL="285750" indent="-285750">
              <a:buFont typeface="Arial" panose="020B0604020202020204" pitchFamily="34" charset="0"/>
              <a:buChar char="•"/>
            </a:pPr>
            <a:r>
              <a:rPr lang="en-US" dirty="0"/>
              <a:t>Redundancy</a:t>
            </a:r>
          </a:p>
          <a:p>
            <a:pPr marL="742950" lvl="1" indent="-285750">
              <a:buFont typeface="Arial" panose="020B0604020202020204" pitchFamily="34" charset="0"/>
              <a:buChar char="•"/>
            </a:pPr>
            <a:r>
              <a:rPr lang="en-US" dirty="0"/>
              <a:t>Single drive</a:t>
            </a:r>
          </a:p>
          <a:p>
            <a:pPr marL="742950" lvl="1" indent="-285750">
              <a:buFont typeface="Arial" panose="020B0604020202020204" pitchFamily="34" charset="0"/>
              <a:buChar char="•"/>
            </a:pPr>
            <a:r>
              <a:rPr lang="en-US" dirty="0"/>
              <a:t>Dual drive</a:t>
            </a:r>
          </a:p>
          <a:p>
            <a:pPr marL="285750" indent="-285750">
              <a:buFont typeface="Arial" panose="020B0604020202020204" pitchFamily="34" charset="0"/>
              <a:buChar char="•"/>
            </a:pPr>
            <a:endParaRPr lang="en-US" dirty="0"/>
          </a:p>
          <a:p>
            <a:endParaRPr lang="en-US" dirty="0"/>
          </a:p>
        </p:txBody>
      </p:sp>
      <p:pic>
        <p:nvPicPr>
          <p:cNvPr id="5" name="Picture 4" descr="A screenshot of a cellphone&#10;&#10;Description automatically generated">
            <a:extLst>
              <a:ext uri="{FF2B5EF4-FFF2-40B4-BE49-F238E27FC236}">
                <a16:creationId xmlns:a16="http://schemas.microsoft.com/office/drawing/2014/main" id="{885D00DD-76DC-434C-9C34-235265B3FFFB}"/>
              </a:ext>
            </a:extLst>
          </p:cNvPr>
          <p:cNvPicPr>
            <a:picLocks noChangeAspect="1"/>
          </p:cNvPicPr>
          <p:nvPr/>
        </p:nvPicPr>
        <p:blipFill>
          <a:blip r:embed="rId3"/>
          <a:stretch>
            <a:fillRect/>
          </a:stretch>
        </p:blipFill>
        <p:spPr>
          <a:xfrm>
            <a:off x="5349661" y="1913120"/>
            <a:ext cx="3452519" cy="2764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A picture containing indoor, photo, light&#10;&#10;Description automatically generated">
            <a:extLst>
              <a:ext uri="{FF2B5EF4-FFF2-40B4-BE49-F238E27FC236}">
                <a16:creationId xmlns:a16="http://schemas.microsoft.com/office/drawing/2014/main" id="{BDBF24B6-E186-42A3-8467-299661565325}"/>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3522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a:t>Protection</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Self-Managing </a:t>
            </a:r>
          </a:p>
          <a:p>
            <a:pPr marL="285750" indent="-285750">
              <a:buFont typeface="Arial" panose="020B0604020202020204" pitchFamily="34" charset="0"/>
              <a:buChar char="•"/>
            </a:pPr>
            <a:r>
              <a:rPr lang="en-US" dirty="0"/>
              <a:t>USB-C</a:t>
            </a:r>
          </a:p>
          <a:p>
            <a:pPr marL="285750" indent="-285750">
              <a:buFont typeface="Arial" panose="020B0604020202020204" pitchFamily="34" charset="0"/>
              <a:buChar char="•"/>
            </a:pPr>
            <a:r>
              <a:rPr lang="en-US" dirty="0"/>
              <a:t>5-bays</a:t>
            </a:r>
          </a:p>
          <a:p>
            <a:pPr marL="285750" indent="-285750">
              <a:buFont typeface="Arial" panose="020B0604020202020204" pitchFamily="34" charset="0"/>
              <a:buChar char="•"/>
            </a:pPr>
            <a:r>
              <a:rPr lang="en-US" dirty="0"/>
              <a:t>Beyond Raid Technology</a:t>
            </a:r>
          </a:p>
          <a:p>
            <a:pPr marL="285750" indent="-285750">
              <a:buFont typeface="Arial" panose="020B0604020202020204" pitchFamily="34" charset="0"/>
              <a:buChar char="•"/>
            </a:pPr>
            <a:r>
              <a:rPr lang="en-US" dirty="0"/>
              <a:t>Quick easy setup</a:t>
            </a:r>
          </a:p>
          <a:p>
            <a:pPr marL="285750" indent="-285750">
              <a:buFont typeface="Arial" panose="020B0604020202020204" pitchFamily="34" charset="0"/>
              <a:buChar char="•"/>
            </a:pPr>
            <a:r>
              <a:rPr lang="en-US" dirty="0"/>
              <a:t>64 TB</a:t>
            </a:r>
          </a:p>
          <a:p>
            <a:pPr marL="285750" indent="-285750">
              <a:buFont typeface="Arial" panose="020B0604020202020204" pitchFamily="34" charset="0"/>
              <a:buChar char="•"/>
            </a:pPr>
            <a:r>
              <a:rPr lang="en-US" b="1" dirty="0">
                <a:solidFill>
                  <a:srgbClr val="C00000"/>
                </a:solidFill>
              </a:rPr>
              <a:t>Battery-backed memory</a:t>
            </a:r>
          </a:p>
          <a:p>
            <a:endParaRPr lang="en-US" dirty="0"/>
          </a:p>
          <a:p>
            <a:endParaRPr lang="en-US" dirty="0"/>
          </a:p>
        </p:txBody>
      </p:sp>
      <p:pic>
        <p:nvPicPr>
          <p:cNvPr id="3" name="Picture 2">
            <a:extLst>
              <a:ext uri="{FF2B5EF4-FFF2-40B4-BE49-F238E27FC236}">
                <a16:creationId xmlns:a16="http://schemas.microsoft.com/office/drawing/2014/main" id="{38AEBC69-9330-46DB-8356-E9AB55D3AF9C}"/>
              </a:ext>
            </a:extLst>
          </p:cNvPr>
          <p:cNvPicPr>
            <a:picLocks noChangeAspect="1"/>
          </p:cNvPicPr>
          <p:nvPr/>
        </p:nvPicPr>
        <p:blipFill>
          <a:blip r:embed="rId3"/>
          <a:stretch>
            <a:fillRect/>
          </a:stretch>
        </p:blipFill>
        <p:spPr>
          <a:xfrm>
            <a:off x="7841730" y="2104512"/>
            <a:ext cx="2428571" cy="1390476"/>
          </a:xfrm>
          <a:prstGeom prst="rect">
            <a:avLst/>
          </a:prstGeom>
        </p:spPr>
      </p:pic>
      <p:sp>
        <p:nvSpPr>
          <p:cNvPr id="7" name="TextBox 6">
            <a:extLst>
              <a:ext uri="{FF2B5EF4-FFF2-40B4-BE49-F238E27FC236}">
                <a16:creationId xmlns:a16="http://schemas.microsoft.com/office/drawing/2014/main" id="{41AF56F6-0C2D-4511-8887-24624E1AE038}"/>
              </a:ext>
            </a:extLst>
          </p:cNvPr>
          <p:cNvSpPr txBox="1"/>
          <p:nvPr/>
        </p:nvSpPr>
        <p:spPr>
          <a:xfrm>
            <a:off x="5496278" y="4396210"/>
            <a:ext cx="4477281" cy="1477328"/>
          </a:xfrm>
          <a:prstGeom prst="rect">
            <a:avLst/>
          </a:prstGeom>
          <a:noFill/>
        </p:spPr>
        <p:txBody>
          <a:bodyPr wrap="square" rtlCol="0">
            <a:spAutoFit/>
          </a:bodyPr>
          <a:lstStyle/>
          <a:p>
            <a:r>
              <a:rPr lang="en-US" b="1" dirty="0"/>
              <a:t>Power Protecting Critical Data</a:t>
            </a:r>
            <a:endParaRPr lang="en-US" dirty="0"/>
          </a:p>
          <a:p>
            <a:r>
              <a:rPr lang="en-US" dirty="0"/>
              <a:t>Battery backup protects memory cache, during power loss. </a:t>
            </a:r>
          </a:p>
          <a:p>
            <a:r>
              <a:rPr lang="en-US" dirty="0"/>
              <a:t>Saves in process data to internal SSD</a:t>
            </a:r>
          </a:p>
          <a:p>
            <a:endParaRPr lang="en-US" dirty="0"/>
          </a:p>
        </p:txBody>
      </p:sp>
      <p:pic>
        <p:nvPicPr>
          <p:cNvPr id="9" name="Picture 8" descr="A close up of a device&#10;&#10;Description automatically generated">
            <a:extLst>
              <a:ext uri="{FF2B5EF4-FFF2-40B4-BE49-F238E27FC236}">
                <a16:creationId xmlns:a16="http://schemas.microsoft.com/office/drawing/2014/main" id="{7E6404CE-6777-4F72-8436-85C266431E5D}"/>
              </a:ext>
            </a:extLst>
          </p:cNvPr>
          <p:cNvPicPr>
            <a:picLocks noChangeAspect="1"/>
          </p:cNvPicPr>
          <p:nvPr/>
        </p:nvPicPr>
        <p:blipFill>
          <a:blip r:embed="rId4"/>
          <a:stretch>
            <a:fillRect/>
          </a:stretch>
        </p:blipFill>
        <p:spPr>
          <a:xfrm>
            <a:off x="4713402" y="1551684"/>
            <a:ext cx="3021663" cy="2656407"/>
          </a:xfrm>
          <a:prstGeom prst="rect">
            <a:avLst/>
          </a:prstGeom>
        </p:spPr>
      </p:pic>
      <p:pic>
        <p:nvPicPr>
          <p:cNvPr id="8" name="Picture 7" descr="A picture containing indoor, photo, light&#10;&#10;Description automatically generated">
            <a:extLst>
              <a:ext uri="{FF2B5EF4-FFF2-40B4-BE49-F238E27FC236}">
                <a16:creationId xmlns:a16="http://schemas.microsoft.com/office/drawing/2014/main" id="{B05B95E0-8D51-4D51-BAB3-08B815E85D76}"/>
              </a:ext>
            </a:extLst>
          </p:cNvPr>
          <p:cNvPicPr>
            <a:picLocks noChangeAspect="1"/>
          </p:cNvPicPr>
          <p:nvPr/>
        </p:nvPicPr>
        <p:blipFill>
          <a:blip r:embed="rId5"/>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838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a:t>What’s </a:t>
            </a:r>
            <a:br>
              <a:rPr lang="en-US" b="1" dirty="0"/>
            </a:br>
            <a:r>
              <a:rPr lang="en-US" b="1" dirty="0"/>
              <a:t>happening?</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230689" cy="3541714"/>
          </a:xfrm>
        </p:spPr>
        <p:txBody>
          <a:bodyPr/>
          <a:lstStyle/>
          <a:p>
            <a:pPr marL="285750" indent="-285750">
              <a:buFont typeface="Arial" panose="020B0604020202020204" pitchFamily="34" charset="0"/>
              <a:buChar char="•"/>
            </a:pPr>
            <a:r>
              <a:rPr lang="en-US" dirty="0"/>
              <a:t>Power Modes</a:t>
            </a:r>
          </a:p>
          <a:p>
            <a:pPr marL="285750" indent="-285750">
              <a:buFont typeface="Arial" panose="020B0604020202020204" pitchFamily="34" charset="0"/>
              <a:buChar char="•"/>
            </a:pPr>
            <a:r>
              <a:rPr lang="en-US" dirty="0"/>
              <a:t>Action Indicators</a:t>
            </a:r>
          </a:p>
          <a:p>
            <a:pPr marL="285750" indent="-285750">
              <a:buFont typeface="Arial" panose="020B0604020202020204" pitchFamily="34" charset="0"/>
              <a:buChar char="•"/>
            </a:pPr>
            <a:r>
              <a:rPr lang="en-US" dirty="0"/>
              <a:t>Space Used</a:t>
            </a:r>
          </a:p>
          <a:p>
            <a:pPr marL="285750" indent="-285750">
              <a:buFont typeface="Arial" panose="020B0604020202020204" pitchFamily="34" charset="0"/>
              <a:buChar char="•"/>
            </a:pPr>
            <a:r>
              <a:rPr lang="en-US" dirty="0"/>
              <a:t>Data Transfer</a:t>
            </a:r>
          </a:p>
        </p:txBody>
      </p:sp>
      <p:pic>
        <p:nvPicPr>
          <p:cNvPr id="3" name="Picture 2" descr="A screenshot of a computer&#10;&#10;Description automatically generated">
            <a:extLst>
              <a:ext uri="{FF2B5EF4-FFF2-40B4-BE49-F238E27FC236}">
                <a16:creationId xmlns:a16="http://schemas.microsoft.com/office/drawing/2014/main" id="{3F7D0ED1-DFF9-459E-B27D-8E0D9C65F302}"/>
              </a:ext>
            </a:extLst>
          </p:cNvPr>
          <p:cNvPicPr>
            <a:picLocks noChangeAspect="1"/>
          </p:cNvPicPr>
          <p:nvPr/>
        </p:nvPicPr>
        <p:blipFill>
          <a:blip r:embed="rId3"/>
          <a:stretch>
            <a:fillRect/>
          </a:stretch>
        </p:blipFill>
        <p:spPr>
          <a:xfrm>
            <a:off x="4108667" y="1429543"/>
            <a:ext cx="6600000" cy="44190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A picture containing indoor, photo, light&#10;&#10;Description automatically generated">
            <a:extLst>
              <a:ext uri="{FF2B5EF4-FFF2-40B4-BE49-F238E27FC236}">
                <a16:creationId xmlns:a16="http://schemas.microsoft.com/office/drawing/2014/main" id="{D9384BDC-CC1B-4763-85C9-551394B0D337}"/>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46617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a:t>Right </a:t>
            </a:r>
            <a:r>
              <a:rPr lang="en-US" b="1" dirty="0" err="1"/>
              <a:t>drobo</a:t>
            </a:r>
            <a:r>
              <a:rPr lang="en-US" b="1" dirty="0"/>
              <a:t> for you?</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4 Step Help </a:t>
            </a:r>
          </a:p>
          <a:p>
            <a:pPr marL="742950" lvl="1" indent="-285750">
              <a:buFont typeface="Arial" panose="020B0604020202020204" pitchFamily="34" charset="0"/>
              <a:buChar char="•"/>
            </a:pPr>
            <a:r>
              <a:rPr lang="en-US" dirty="0">
                <a:solidFill>
                  <a:srgbClr val="FF0000"/>
                </a:solidFill>
              </a:rPr>
              <a:t>How many at the same time</a:t>
            </a:r>
          </a:p>
          <a:p>
            <a:pPr marL="742950" lvl="1" indent="-285750">
              <a:buFont typeface="Arial" panose="020B0604020202020204" pitchFamily="34" charset="0"/>
              <a:buChar char="•"/>
            </a:pPr>
            <a:r>
              <a:rPr lang="en-US" dirty="0"/>
              <a:t>How do you plan to use you Drobo?</a:t>
            </a:r>
          </a:p>
          <a:p>
            <a:pPr marL="742950" lvl="1" indent="-285750">
              <a:buFont typeface="Arial" panose="020B0604020202020204" pitchFamily="34" charset="0"/>
              <a:buChar char="•"/>
            </a:pPr>
            <a:r>
              <a:rPr lang="en-US" dirty="0"/>
              <a:t>How many terabytes</a:t>
            </a:r>
          </a:p>
          <a:p>
            <a:pPr marL="742950" lvl="1" indent="-285750">
              <a:buFont typeface="Arial" panose="020B0604020202020204" pitchFamily="34" charset="0"/>
              <a:buChar char="•"/>
            </a:pPr>
            <a:r>
              <a:rPr lang="en-US" dirty="0"/>
              <a:t>Ideal storage</a:t>
            </a:r>
          </a:p>
          <a:p>
            <a:endParaRPr lang="en-US" dirty="0"/>
          </a:p>
          <a:p>
            <a:endParaRPr lang="en-US" dirty="0"/>
          </a:p>
        </p:txBody>
      </p:sp>
      <p:pic>
        <p:nvPicPr>
          <p:cNvPr id="12" name="Picture 11" descr="A screen shot of a computer&#10;&#10;Description automatically generated">
            <a:extLst>
              <a:ext uri="{FF2B5EF4-FFF2-40B4-BE49-F238E27FC236}">
                <a16:creationId xmlns:a16="http://schemas.microsoft.com/office/drawing/2014/main" id="{A5ADDCFE-6BC3-4C76-97F1-1C588551E653}"/>
              </a:ext>
            </a:extLst>
          </p:cNvPr>
          <p:cNvPicPr>
            <a:picLocks noChangeAspect="1"/>
          </p:cNvPicPr>
          <p:nvPr/>
        </p:nvPicPr>
        <p:blipFill>
          <a:blip r:embed="rId3"/>
          <a:stretch>
            <a:fillRect/>
          </a:stretch>
        </p:blipFill>
        <p:spPr>
          <a:xfrm>
            <a:off x="5836714" y="1536818"/>
            <a:ext cx="3333333" cy="3657143"/>
          </a:xfrm>
          <a:prstGeom prst="rect">
            <a:avLst/>
          </a:prstGeom>
          <a:ln>
            <a:noFill/>
          </a:ln>
          <a:effectLst>
            <a:outerShdw blurRad="292100" dist="139700" dir="2700000" algn="tl" rotWithShape="0">
              <a:srgbClr val="333333">
                <a:alpha val="65000"/>
              </a:srgbClr>
            </a:outerShdw>
          </a:effectLst>
        </p:spPr>
      </p:pic>
      <p:pic>
        <p:nvPicPr>
          <p:cNvPr id="5" name="Picture 4" descr="A picture containing indoor, photo, light&#10;&#10;Description automatically generated">
            <a:extLst>
              <a:ext uri="{FF2B5EF4-FFF2-40B4-BE49-F238E27FC236}">
                <a16:creationId xmlns:a16="http://schemas.microsoft.com/office/drawing/2014/main" id="{B7E1C6B4-8237-42AB-847D-A928D7E68584}"/>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10220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Right </a:t>
            </a:r>
            <a:r>
              <a:rPr lang="en-US" dirty="0" err="1"/>
              <a:t>drobo</a:t>
            </a:r>
            <a:r>
              <a:rPr lang="en-US" dirty="0"/>
              <a:t> for you</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4 Steps</a:t>
            </a:r>
          </a:p>
          <a:p>
            <a:pPr marL="742950" lvl="1" indent="-285750">
              <a:buFont typeface="Arial" panose="020B0604020202020204" pitchFamily="34" charset="0"/>
              <a:buChar char="•"/>
            </a:pPr>
            <a:r>
              <a:rPr lang="en-US" dirty="0"/>
              <a:t>How many at the same time</a:t>
            </a:r>
          </a:p>
          <a:p>
            <a:pPr marL="742950" lvl="1" indent="-285750">
              <a:buFont typeface="Arial" panose="020B0604020202020204" pitchFamily="34" charset="0"/>
              <a:buChar char="•"/>
            </a:pPr>
            <a:r>
              <a:rPr lang="en-US" dirty="0">
                <a:solidFill>
                  <a:srgbClr val="FF0000"/>
                </a:solidFill>
              </a:rPr>
              <a:t>How do you plan to use you Drobo?</a:t>
            </a:r>
          </a:p>
          <a:p>
            <a:pPr marL="742950" lvl="1" indent="-285750">
              <a:buFont typeface="Arial" panose="020B0604020202020204" pitchFamily="34" charset="0"/>
              <a:buChar char="•"/>
            </a:pPr>
            <a:r>
              <a:rPr lang="en-US" dirty="0"/>
              <a:t>How many terabytes</a:t>
            </a:r>
          </a:p>
          <a:p>
            <a:pPr marL="742950" lvl="1" indent="-285750">
              <a:buFont typeface="Arial" panose="020B0604020202020204" pitchFamily="34" charset="0"/>
              <a:buChar char="•"/>
            </a:pPr>
            <a:r>
              <a:rPr lang="en-US" dirty="0"/>
              <a:t>Ideal storage</a:t>
            </a:r>
          </a:p>
          <a:p>
            <a:endParaRPr lang="en-US" dirty="0"/>
          </a:p>
          <a:p>
            <a:endParaRPr lang="en-US" dirty="0"/>
          </a:p>
        </p:txBody>
      </p:sp>
      <p:pic>
        <p:nvPicPr>
          <p:cNvPr id="12" name="Picture 11" descr="A screen shot of a computer&#10;&#10;Description automatically generated">
            <a:extLst>
              <a:ext uri="{FF2B5EF4-FFF2-40B4-BE49-F238E27FC236}">
                <a16:creationId xmlns:a16="http://schemas.microsoft.com/office/drawing/2014/main" id="{A5ADDCFE-6BC3-4C76-97F1-1C588551E653}"/>
              </a:ext>
            </a:extLst>
          </p:cNvPr>
          <p:cNvPicPr>
            <a:picLocks noChangeAspect="1"/>
          </p:cNvPicPr>
          <p:nvPr/>
        </p:nvPicPr>
        <p:blipFill>
          <a:blip r:embed="rId3"/>
          <a:stretch>
            <a:fillRect/>
          </a:stretch>
        </p:blipFill>
        <p:spPr>
          <a:xfrm>
            <a:off x="5836714" y="1536818"/>
            <a:ext cx="3333333" cy="3657143"/>
          </a:xfrm>
          <a:prstGeom prst="rect">
            <a:avLst/>
          </a:prstGeom>
          <a:ln>
            <a:noFill/>
          </a:ln>
          <a:effectLst>
            <a:outerShdw blurRad="292100" dist="139700" dir="2700000" algn="tl" rotWithShape="0">
              <a:srgbClr val="333333">
                <a:alpha val="65000"/>
              </a:srgbClr>
            </a:outerShdw>
          </a:effectLst>
        </p:spPr>
      </p:pic>
      <p:pic>
        <p:nvPicPr>
          <p:cNvPr id="5" name="Picture 4" descr="A picture containing indoor, photo, light&#10;&#10;Description automatically generated">
            <a:extLst>
              <a:ext uri="{FF2B5EF4-FFF2-40B4-BE49-F238E27FC236}">
                <a16:creationId xmlns:a16="http://schemas.microsoft.com/office/drawing/2014/main" id="{175A36D7-95E0-4365-846E-3292AA452A37}"/>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7142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Right </a:t>
            </a:r>
            <a:r>
              <a:rPr lang="en-US" dirty="0" err="1"/>
              <a:t>drobo</a:t>
            </a:r>
            <a:r>
              <a:rPr lang="en-US" dirty="0"/>
              <a:t> for you</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4 Steps</a:t>
            </a:r>
          </a:p>
          <a:p>
            <a:pPr marL="742950" lvl="1" indent="-285750">
              <a:buFont typeface="Arial" panose="020B0604020202020204" pitchFamily="34" charset="0"/>
              <a:buChar char="•"/>
            </a:pPr>
            <a:r>
              <a:rPr lang="en-US" dirty="0"/>
              <a:t>How many at the same time</a:t>
            </a:r>
          </a:p>
          <a:p>
            <a:pPr marL="742950" lvl="1" indent="-285750">
              <a:buFont typeface="Arial" panose="020B0604020202020204" pitchFamily="34" charset="0"/>
              <a:buChar char="•"/>
            </a:pPr>
            <a:r>
              <a:rPr lang="en-US" dirty="0"/>
              <a:t>How do you plan to use you Drobo?</a:t>
            </a:r>
          </a:p>
          <a:p>
            <a:pPr marL="742950" lvl="1" indent="-285750">
              <a:buFont typeface="Arial" panose="020B0604020202020204" pitchFamily="34" charset="0"/>
              <a:buChar char="•"/>
            </a:pPr>
            <a:r>
              <a:rPr lang="en-US" dirty="0">
                <a:solidFill>
                  <a:srgbClr val="FF0000"/>
                </a:solidFill>
              </a:rPr>
              <a:t>How many terabytes</a:t>
            </a:r>
          </a:p>
          <a:p>
            <a:pPr marL="742950" lvl="1" indent="-285750">
              <a:buFont typeface="Arial" panose="020B0604020202020204" pitchFamily="34" charset="0"/>
              <a:buChar char="•"/>
            </a:pPr>
            <a:r>
              <a:rPr lang="en-US" dirty="0"/>
              <a:t>Ideal storage</a:t>
            </a:r>
          </a:p>
          <a:p>
            <a:endParaRPr lang="en-US" dirty="0"/>
          </a:p>
          <a:p>
            <a:endParaRPr lang="en-US" dirty="0"/>
          </a:p>
        </p:txBody>
      </p:sp>
      <p:pic>
        <p:nvPicPr>
          <p:cNvPr id="12" name="Picture 11" descr="A screen shot of a computer&#10;&#10;Description automatically generated">
            <a:extLst>
              <a:ext uri="{FF2B5EF4-FFF2-40B4-BE49-F238E27FC236}">
                <a16:creationId xmlns:a16="http://schemas.microsoft.com/office/drawing/2014/main" id="{A5ADDCFE-6BC3-4C76-97F1-1C588551E653}"/>
              </a:ext>
            </a:extLst>
          </p:cNvPr>
          <p:cNvPicPr>
            <a:picLocks noChangeAspect="1"/>
          </p:cNvPicPr>
          <p:nvPr/>
        </p:nvPicPr>
        <p:blipFill>
          <a:blip r:embed="rId3"/>
          <a:stretch>
            <a:fillRect/>
          </a:stretch>
        </p:blipFill>
        <p:spPr>
          <a:xfrm>
            <a:off x="5836714" y="1536818"/>
            <a:ext cx="3333333" cy="3657143"/>
          </a:xfrm>
          <a:prstGeom prst="rect">
            <a:avLst/>
          </a:prstGeom>
          <a:ln>
            <a:noFill/>
          </a:ln>
          <a:effectLst>
            <a:outerShdw blurRad="292100" dist="139700" dir="2700000" algn="tl" rotWithShape="0">
              <a:srgbClr val="333333">
                <a:alpha val="65000"/>
              </a:srgbClr>
            </a:outerShdw>
          </a:effectLst>
        </p:spPr>
      </p:pic>
      <p:pic>
        <p:nvPicPr>
          <p:cNvPr id="5" name="Picture 4" descr="A picture containing indoor, photo, light&#10;&#10;Description automatically generated">
            <a:extLst>
              <a:ext uri="{FF2B5EF4-FFF2-40B4-BE49-F238E27FC236}">
                <a16:creationId xmlns:a16="http://schemas.microsoft.com/office/drawing/2014/main" id="{F8024038-4298-4225-948E-BC773CC8B452}"/>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70931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Right </a:t>
            </a:r>
            <a:r>
              <a:rPr lang="en-US" dirty="0" err="1"/>
              <a:t>drobo</a:t>
            </a:r>
            <a:r>
              <a:rPr lang="en-US" dirty="0"/>
              <a:t> for you</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4 Steps</a:t>
            </a:r>
          </a:p>
          <a:p>
            <a:pPr marL="742950" lvl="1" indent="-285750">
              <a:buFont typeface="Arial" panose="020B0604020202020204" pitchFamily="34" charset="0"/>
              <a:buChar char="•"/>
            </a:pPr>
            <a:r>
              <a:rPr lang="en-US" dirty="0"/>
              <a:t>How many at the same time</a:t>
            </a:r>
          </a:p>
          <a:p>
            <a:pPr marL="742950" lvl="1" indent="-285750">
              <a:buFont typeface="Arial" panose="020B0604020202020204" pitchFamily="34" charset="0"/>
              <a:buChar char="•"/>
            </a:pPr>
            <a:r>
              <a:rPr lang="en-US" dirty="0"/>
              <a:t>How do you plan to use you Drobo?</a:t>
            </a:r>
          </a:p>
          <a:p>
            <a:pPr marL="742950" lvl="1" indent="-285750">
              <a:buFont typeface="Arial" panose="020B0604020202020204" pitchFamily="34" charset="0"/>
              <a:buChar char="•"/>
            </a:pPr>
            <a:r>
              <a:rPr lang="en-US" dirty="0"/>
              <a:t>How many terabytes</a:t>
            </a:r>
          </a:p>
          <a:p>
            <a:pPr marL="742950" lvl="1" indent="-285750">
              <a:buFont typeface="Arial" panose="020B0604020202020204" pitchFamily="34" charset="0"/>
              <a:buChar char="•"/>
            </a:pPr>
            <a:r>
              <a:rPr lang="en-US" dirty="0">
                <a:solidFill>
                  <a:srgbClr val="FF0000"/>
                </a:solidFill>
              </a:rPr>
              <a:t>Ideal storage</a:t>
            </a:r>
          </a:p>
          <a:p>
            <a:endParaRPr lang="en-US" dirty="0"/>
          </a:p>
          <a:p>
            <a:endParaRPr lang="en-US" dirty="0"/>
          </a:p>
        </p:txBody>
      </p:sp>
      <p:pic>
        <p:nvPicPr>
          <p:cNvPr id="12" name="Picture 11" descr="A screen shot of a computer&#10;&#10;Description automatically generated">
            <a:extLst>
              <a:ext uri="{FF2B5EF4-FFF2-40B4-BE49-F238E27FC236}">
                <a16:creationId xmlns:a16="http://schemas.microsoft.com/office/drawing/2014/main" id="{A5ADDCFE-6BC3-4C76-97F1-1C588551E653}"/>
              </a:ext>
            </a:extLst>
          </p:cNvPr>
          <p:cNvPicPr>
            <a:picLocks noChangeAspect="1"/>
          </p:cNvPicPr>
          <p:nvPr/>
        </p:nvPicPr>
        <p:blipFill>
          <a:blip r:embed="rId3"/>
          <a:stretch>
            <a:fillRect/>
          </a:stretch>
        </p:blipFill>
        <p:spPr>
          <a:xfrm>
            <a:off x="5836714" y="1536818"/>
            <a:ext cx="3333333" cy="3657143"/>
          </a:xfrm>
          <a:prstGeom prst="rect">
            <a:avLst/>
          </a:prstGeom>
          <a:ln>
            <a:noFill/>
          </a:ln>
          <a:effectLst>
            <a:outerShdw blurRad="292100" dist="139700" dir="2700000" algn="tl" rotWithShape="0">
              <a:srgbClr val="333333">
                <a:alpha val="65000"/>
              </a:srgbClr>
            </a:outerShdw>
          </a:effectLst>
        </p:spPr>
      </p:pic>
      <p:pic>
        <p:nvPicPr>
          <p:cNvPr id="5" name="Picture 4" descr="A picture containing indoor, photo, light&#10;&#10;Description automatically generated">
            <a:extLst>
              <a:ext uri="{FF2B5EF4-FFF2-40B4-BE49-F238E27FC236}">
                <a16:creationId xmlns:a16="http://schemas.microsoft.com/office/drawing/2014/main" id="{F517BB94-E851-4C42-A03C-D6BB52D9C4D5}"/>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03616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a:t>Drobo 5c</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hlinkClick r:id="rId3"/>
              </a:rPr>
              <a:t>Capacity Calculator</a:t>
            </a:r>
            <a:endParaRPr lang="en-US" dirty="0"/>
          </a:p>
          <a:p>
            <a:pPr marL="285750" indent="-285750">
              <a:buFont typeface="Arial" panose="020B0604020202020204" pitchFamily="34" charset="0"/>
              <a:buChar char="•"/>
            </a:pPr>
            <a:r>
              <a:rPr lang="en-US" dirty="0">
                <a:hlinkClick r:id="rId4"/>
              </a:rPr>
              <a:t>Drive Selector</a:t>
            </a:r>
            <a:endParaRPr lang="en-US" dirty="0"/>
          </a:p>
          <a:p>
            <a:pPr marL="285750" indent="-285750">
              <a:buFont typeface="Arial" panose="020B0604020202020204" pitchFamily="34" charset="0"/>
              <a:buChar char="•"/>
            </a:pPr>
            <a:r>
              <a:rPr lang="en-US" dirty="0">
                <a:hlinkClick r:id="rId5"/>
              </a:rPr>
              <a:t>Drobo Migration</a:t>
            </a:r>
            <a:endParaRPr lang="en-US" dirty="0"/>
          </a:p>
          <a:p>
            <a:endParaRPr lang="en-US" dirty="0"/>
          </a:p>
          <a:p>
            <a:endParaRPr lang="en-US" dirty="0"/>
          </a:p>
        </p:txBody>
      </p:sp>
      <p:pic>
        <p:nvPicPr>
          <p:cNvPr id="12" name="Picture 11" descr="A screen shot of a computer&#10;&#10;Description automatically generated">
            <a:extLst>
              <a:ext uri="{FF2B5EF4-FFF2-40B4-BE49-F238E27FC236}">
                <a16:creationId xmlns:a16="http://schemas.microsoft.com/office/drawing/2014/main" id="{A5ADDCFE-6BC3-4C76-97F1-1C588551E653}"/>
              </a:ext>
            </a:extLst>
          </p:cNvPr>
          <p:cNvPicPr>
            <a:picLocks noChangeAspect="1"/>
          </p:cNvPicPr>
          <p:nvPr/>
        </p:nvPicPr>
        <p:blipFill>
          <a:blip r:embed="rId6"/>
          <a:stretch>
            <a:fillRect/>
          </a:stretch>
        </p:blipFill>
        <p:spPr>
          <a:xfrm>
            <a:off x="5836714" y="1536818"/>
            <a:ext cx="3333333" cy="3657143"/>
          </a:xfrm>
          <a:prstGeom prst="rect">
            <a:avLst/>
          </a:prstGeom>
          <a:ln>
            <a:noFill/>
          </a:ln>
          <a:effectLst>
            <a:outerShdw blurRad="292100" dist="139700" dir="2700000" algn="tl" rotWithShape="0">
              <a:srgbClr val="333333">
                <a:alpha val="65000"/>
              </a:srgbClr>
            </a:outerShdw>
          </a:effectLst>
        </p:spPr>
      </p:pic>
      <p:pic>
        <p:nvPicPr>
          <p:cNvPr id="5" name="Picture 4" descr="A picture containing indoor, photo, light&#10;&#10;Description automatically generated">
            <a:extLst>
              <a:ext uri="{FF2B5EF4-FFF2-40B4-BE49-F238E27FC236}">
                <a16:creationId xmlns:a16="http://schemas.microsoft.com/office/drawing/2014/main" id="{ACA9F1DE-AC6C-4362-A1EF-44CC9E7090A1}"/>
              </a:ext>
            </a:extLst>
          </p:cNvPr>
          <p:cNvPicPr>
            <a:picLocks noChangeAspect="1"/>
          </p:cNvPicPr>
          <p:nvPr/>
        </p:nvPicPr>
        <p:blipFill>
          <a:blip r:embed="rId7"/>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48164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dashboard</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b="1" dirty="0">
                <a:solidFill>
                  <a:srgbClr val="C00000"/>
                </a:solidFill>
              </a:rPr>
              <a:t>All </a:t>
            </a:r>
            <a:r>
              <a:rPr lang="en-US" b="1" dirty="0" err="1">
                <a:solidFill>
                  <a:srgbClr val="C00000"/>
                </a:solidFill>
              </a:rPr>
              <a:t>Drobos</a:t>
            </a:r>
            <a:r>
              <a:rPr lang="en-US" b="1" dirty="0">
                <a:solidFill>
                  <a:srgbClr val="C00000"/>
                </a:solidFill>
              </a:rPr>
              <a:t> (4</a:t>
            </a:r>
            <a:r>
              <a:rPr lang="en-US" dirty="0"/>
              <a:t>)</a:t>
            </a:r>
          </a:p>
          <a:p>
            <a:pPr marL="285750" indent="-285750">
              <a:buFont typeface="Arial" panose="020B0604020202020204" pitchFamily="34" charset="0"/>
              <a:buChar char="•"/>
            </a:pPr>
            <a:r>
              <a:rPr lang="en-US" dirty="0"/>
              <a:t>Status</a:t>
            </a:r>
          </a:p>
          <a:p>
            <a:pPr marL="285750" indent="-285750">
              <a:buFont typeface="Arial" panose="020B0604020202020204" pitchFamily="34" charset="0"/>
              <a:buChar char="•"/>
            </a:pPr>
            <a:r>
              <a:rPr lang="en-US" dirty="0"/>
              <a:t>Capacity</a:t>
            </a:r>
          </a:p>
          <a:p>
            <a:pPr marL="285750" indent="-285750">
              <a:buFont typeface="Arial" panose="020B0604020202020204" pitchFamily="34" charset="0"/>
              <a:buChar char="•"/>
            </a:pPr>
            <a:r>
              <a:rPr lang="en-US" dirty="0"/>
              <a:t>Volume</a:t>
            </a:r>
          </a:p>
          <a:p>
            <a:pPr marL="285750" indent="-285750">
              <a:buFont typeface="Arial" panose="020B0604020202020204" pitchFamily="34" charset="0"/>
              <a:buChar char="•"/>
            </a:pPr>
            <a:r>
              <a:rPr lang="en-US" dirty="0"/>
              <a:t>Tools</a:t>
            </a:r>
          </a:p>
          <a:p>
            <a:pPr marL="285750" indent="-285750">
              <a:buFont typeface="Arial" panose="020B0604020202020204" pitchFamily="34" charset="0"/>
              <a:buChar char="•"/>
            </a:pPr>
            <a:r>
              <a:rPr lang="en-US" dirty="0"/>
              <a:t>Drive Settings</a:t>
            </a:r>
          </a:p>
          <a:p>
            <a:pPr marL="285750" indent="-285750">
              <a:buFont typeface="Arial" panose="020B0604020202020204" pitchFamily="34" charset="0"/>
              <a:buChar char="•"/>
            </a:pPr>
            <a:r>
              <a:rPr lang="en-US" dirty="0"/>
              <a:t>Preferences</a:t>
            </a:r>
          </a:p>
          <a:p>
            <a:endParaRPr lang="en-US" dirty="0"/>
          </a:p>
          <a:p>
            <a:endParaRPr lang="en-US" dirty="0"/>
          </a:p>
        </p:txBody>
      </p:sp>
      <p:pic>
        <p:nvPicPr>
          <p:cNvPr id="3" name="Picture 2" descr="A screenshot of a cell phone&#10;&#10;Description automatically generated">
            <a:extLst>
              <a:ext uri="{FF2B5EF4-FFF2-40B4-BE49-F238E27FC236}">
                <a16:creationId xmlns:a16="http://schemas.microsoft.com/office/drawing/2014/main" id="{196675BD-4251-4F8B-9E2A-7FF08628005F}"/>
              </a:ext>
            </a:extLst>
          </p:cNvPr>
          <p:cNvPicPr>
            <a:picLocks noChangeAspect="1"/>
          </p:cNvPicPr>
          <p:nvPr/>
        </p:nvPicPr>
        <p:blipFill>
          <a:blip r:embed="rId3"/>
          <a:stretch>
            <a:fillRect/>
          </a:stretch>
        </p:blipFill>
        <p:spPr>
          <a:xfrm>
            <a:off x="4108667" y="1429543"/>
            <a:ext cx="7055254" cy="5086991"/>
          </a:xfrm>
          <a:prstGeom prst="rect">
            <a:avLst/>
          </a:prstGeom>
        </p:spPr>
      </p:pic>
      <p:pic>
        <p:nvPicPr>
          <p:cNvPr id="5" name="Picture 4" descr="A picture containing indoor, photo, light&#10;&#10;Description automatically generated">
            <a:extLst>
              <a:ext uri="{FF2B5EF4-FFF2-40B4-BE49-F238E27FC236}">
                <a16:creationId xmlns:a16="http://schemas.microsoft.com/office/drawing/2014/main" id="{BF0D8A4E-F8D6-4BE3-8634-9D58E08B706D}"/>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416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dashboard</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All </a:t>
            </a:r>
            <a:r>
              <a:rPr lang="en-US" dirty="0" err="1"/>
              <a:t>Drobos</a:t>
            </a:r>
            <a:r>
              <a:rPr lang="en-US" dirty="0"/>
              <a:t> (4)</a:t>
            </a:r>
          </a:p>
          <a:p>
            <a:pPr marL="285750" indent="-285750">
              <a:buFont typeface="Arial" panose="020B0604020202020204" pitchFamily="34" charset="0"/>
              <a:buChar char="•"/>
            </a:pPr>
            <a:r>
              <a:rPr lang="en-US" b="1" dirty="0">
                <a:solidFill>
                  <a:srgbClr val="C00000"/>
                </a:solidFill>
              </a:rPr>
              <a:t>Status</a:t>
            </a:r>
          </a:p>
          <a:p>
            <a:pPr marL="285750" indent="-285750">
              <a:buFont typeface="Arial" panose="020B0604020202020204" pitchFamily="34" charset="0"/>
              <a:buChar char="•"/>
            </a:pPr>
            <a:r>
              <a:rPr lang="en-US" dirty="0"/>
              <a:t>Capacity</a:t>
            </a:r>
          </a:p>
          <a:p>
            <a:pPr marL="285750" indent="-285750">
              <a:buFont typeface="Arial" panose="020B0604020202020204" pitchFamily="34" charset="0"/>
              <a:buChar char="•"/>
            </a:pPr>
            <a:r>
              <a:rPr lang="en-US" dirty="0"/>
              <a:t>Volume</a:t>
            </a:r>
          </a:p>
          <a:p>
            <a:pPr marL="285750" indent="-285750">
              <a:buFont typeface="Arial" panose="020B0604020202020204" pitchFamily="34" charset="0"/>
              <a:buChar char="•"/>
            </a:pPr>
            <a:r>
              <a:rPr lang="en-US" dirty="0"/>
              <a:t>Tools</a:t>
            </a:r>
          </a:p>
          <a:p>
            <a:pPr marL="285750" indent="-285750">
              <a:buFont typeface="Arial" panose="020B0604020202020204" pitchFamily="34" charset="0"/>
              <a:buChar char="•"/>
            </a:pPr>
            <a:r>
              <a:rPr lang="en-US" dirty="0"/>
              <a:t>Drive Settings</a:t>
            </a:r>
          </a:p>
          <a:p>
            <a:pPr marL="285750" indent="-285750">
              <a:buFont typeface="Arial" panose="020B0604020202020204" pitchFamily="34" charset="0"/>
              <a:buChar char="•"/>
            </a:pPr>
            <a:r>
              <a:rPr lang="en-US" dirty="0"/>
              <a:t>Preferences</a:t>
            </a:r>
          </a:p>
          <a:p>
            <a:endParaRPr lang="en-US" dirty="0"/>
          </a:p>
          <a:p>
            <a:endParaRPr lang="en-US" dirty="0"/>
          </a:p>
        </p:txBody>
      </p:sp>
      <p:pic>
        <p:nvPicPr>
          <p:cNvPr id="9" name="Picture 8" descr="A screen shot of a computer&#10;&#10;Description automatically generated">
            <a:extLst>
              <a:ext uri="{FF2B5EF4-FFF2-40B4-BE49-F238E27FC236}">
                <a16:creationId xmlns:a16="http://schemas.microsoft.com/office/drawing/2014/main" id="{1C6A9AF3-702F-4A68-B4C4-F27BDF7394B1}"/>
              </a:ext>
            </a:extLst>
          </p:cNvPr>
          <p:cNvPicPr>
            <a:picLocks noChangeAspect="1"/>
          </p:cNvPicPr>
          <p:nvPr/>
        </p:nvPicPr>
        <p:blipFill>
          <a:blip r:embed="rId3"/>
          <a:stretch>
            <a:fillRect/>
          </a:stretch>
        </p:blipFill>
        <p:spPr>
          <a:xfrm>
            <a:off x="4108667" y="1429543"/>
            <a:ext cx="7077552" cy="5086990"/>
          </a:xfrm>
          <a:prstGeom prst="rect">
            <a:avLst/>
          </a:prstGeom>
        </p:spPr>
      </p:pic>
      <p:pic>
        <p:nvPicPr>
          <p:cNvPr id="5" name="Picture 4" descr="A picture containing indoor, photo, light&#10;&#10;Description automatically generated">
            <a:extLst>
              <a:ext uri="{FF2B5EF4-FFF2-40B4-BE49-F238E27FC236}">
                <a16:creationId xmlns:a16="http://schemas.microsoft.com/office/drawing/2014/main" id="{1CFA619F-8F7E-4B23-9AAA-65FA9FFA98B3}"/>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568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dashboard</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All </a:t>
            </a:r>
            <a:r>
              <a:rPr lang="en-US" dirty="0" err="1"/>
              <a:t>Drobos</a:t>
            </a:r>
            <a:r>
              <a:rPr lang="en-US" dirty="0"/>
              <a:t> (4)</a:t>
            </a:r>
          </a:p>
          <a:p>
            <a:pPr marL="285750" indent="-285750">
              <a:buFont typeface="Arial" panose="020B0604020202020204" pitchFamily="34" charset="0"/>
              <a:buChar char="•"/>
            </a:pPr>
            <a:r>
              <a:rPr lang="en-US" dirty="0"/>
              <a:t>Status</a:t>
            </a:r>
          </a:p>
          <a:p>
            <a:pPr marL="285750" indent="-285750">
              <a:buFont typeface="Arial" panose="020B0604020202020204" pitchFamily="34" charset="0"/>
              <a:buChar char="•"/>
            </a:pPr>
            <a:r>
              <a:rPr lang="en-US" b="1" dirty="0">
                <a:solidFill>
                  <a:srgbClr val="C00000"/>
                </a:solidFill>
              </a:rPr>
              <a:t>Capacity</a:t>
            </a:r>
          </a:p>
          <a:p>
            <a:pPr marL="285750" indent="-285750">
              <a:buFont typeface="Arial" panose="020B0604020202020204" pitchFamily="34" charset="0"/>
              <a:buChar char="•"/>
            </a:pPr>
            <a:r>
              <a:rPr lang="en-US" dirty="0"/>
              <a:t>Volume</a:t>
            </a:r>
          </a:p>
          <a:p>
            <a:pPr marL="285750" indent="-285750">
              <a:buFont typeface="Arial" panose="020B0604020202020204" pitchFamily="34" charset="0"/>
              <a:buChar char="•"/>
            </a:pPr>
            <a:r>
              <a:rPr lang="en-US" dirty="0"/>
              <a:t>Tools</a:t>
            </a:r>
          </a:p>
          <a:p>
            <a:pPr marL="285750" indent="-285750">
              <a:buFont typeface="Arial" panose="020B0604020202020204" pitchFamily="34" charset="0"/>
              <a:buChar char="•"/>
            </a:pPr>
            <a:r>
              <a:rPr lang="en-US" dirty="0"/>
              <a:t>Drive Settings</a:t>
            </a:r>
          </a:p>
          <a:p>
            <a:pPr marL="285750" indent="-285750">
              <a:buFont typeface="Arial" panose="020B0604020202020204" pitchFamily="34" charset="0"/>
              <a:buChar char="•"/>
            </a:pPr>
            <a:r>
              <a:rPr lang="en-US" dirty="0"/>
              <a:t>Preferences</a:t>
            </a:r>
          </a:p>
          <a:p>
            <a:endParaRPr lang="en-US" dirty="0"/>
          </a:p>
          <a:p>
            <a:endParaRPr lang="en-US" dirty="0"/>
          </a:p>
        </p:txBody>
      </p:sp>
      <p:pic>
        <p:nvPicPr>
          <p:cNvPr id="11" name="Picture 10" descr="A screen shot of a smart phone&#10;&#10;Description automatically generated">
            <a:extLst>
              <a:ext uri="{FF2B5EF4-FFF2-40B4-BE49-F238E27FC236}">
                <a16:creationId xmlns:a16="http://schemas.microsoft.com/office/drawing/2014/main" id="{C7A21434-16E9-46BB-B5F4-9D0EA3797C93}"/>
              </a:ext>
            </a:extLst>
          </p:cNvPr>
          <p:cNvPicPr>
            <a:picLocks noChangeAspect="1"/>
          </p:cNvPicPr>
          <p:nvPr/>
        </p:nvPicPr>
        <p:blipFill>
          <a:blip r:embed="rId3"/>
          <a:stretch>
            <a:fillRect/>
          </a:stretch>
        </p:blipFill>
        <p:spPr>
          <a:xfrm>
            <a:off x="4108667" y="1429543"/>
            <a:ext cx="7077550" cy="5086989"/>
          </a:xfrm>
          <a:prstGeom prst="rect">
            <a:avLst/>
          </a:prstGeom>
        </p:spPr>
      </p:pic>
      <p:pic>
        <p:nvPicPr>
          <p:cNvPr id="5" name="Picture 4" descr="A picture containing indoor, photo, light&#10;&#10;Description automatically generated">
            <a:extLst>
              <a:ext uri="{FF2B5EF4-FFF2-40B4-BE49-F238E27FC236}">
                <a16:creationId xmlns:a16="http://schemas.microsoft.com/office/drawing/2014/main" id="{C9161C44-C7B1-4305-ACED-8B8ED71DD3FB}"/>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5100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dashboard</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All </a:t>
            </a:r>
            <a:r>
              <a:rPr lang="en-US" dirty="0" err="1"/>
              <a:t>Drobos</a:t>
            </a:r>
            <a:r>
              <a:rPr lang="en-US" dirty="0"/>
              <a:t> (4)</a:t>
            </a:r>
          </a:p>
          <a:p>
            <a:pPr marL="285750" indent="-285750">
              <a:buFont typeface="Arial" panose="020B0604020202020204" pitchFamily="34" charset="0"/>
              <a:buChar char="•"/>
            </a:pPr>
            <a:r>
              <a:rPr lang="en-US" dirty="0"/>
              <a:t>Status</a:t>
            </a:r>
          </a:p>
          <a:p>
            <a:pPr marL="285750" indent="-285750">
              <a:buFont typeface="Arial" panose="020B0604020202020204" pitchFamily="34" charset="0"/>
              <a:buChar char="•"/>
            </a:pPr>
            <a:r>
              <a:rPr lang="en-US" dirty="0"/>
              <a:t>Capacity</a:t>
            </a:r>
          </a:p>
          <a:p>
            <a:pPr marL="285750" indent="-285750">
              <a:buFont typeface="Arial" panose="020B0604020202020204" pitchFamily="34" charset="0"/>
              <a:buChar char="•"/>
            </a:pPr>
            <a:r>
              <a:rPr lang="en-US" b="1" dirty="0">
                <a:solidFill>
                  <a:srgbClr val="C00000"/>
                </a:solidFill>
              </a:rPr>
              <a:t>Volume</a:t>
            </a:r>
          </a:p>
          <a:p>
            <a:pPr marL="285750" indent="-285750">
              <a:buFont typeface="Arial" panose="020B0604020202020204" pitchFamily="34" charset="0"/>
              <a:buChar char="•"/>
            </a:pPr>
            <a:r>
              <a:rPr lang="en-US" dirty="0"/>
              <a:t>Tools</a:t>
            </a:r>
          </a:p>
          <a:p>
            <a:pPr marL="285750" indent="-285750">
              <a:buFont typeface="Arial" panose="020B0604020202020204" pitchFamily="34" charset="0"/>
              <a:buChar char="•"/>
            </a:pPr>
            <a:r>
              <a:rPr lang="en-US" dirty="0"/>
              <a:t>Drive Settings</a:t>
            </a:r>
          </a:p>
          <a:p>
            <a:pPr marL="285750" indent="-285750">
              <a:buFont typeface="Arial" panose="020B0604020202020204" pitchFamily="34" charset="0"/>
              <a:buChar char="•"/>
            </a:pPr>
            <a:r>
              <a:rPr lang="en-US" dirty="0"/>
              <a:t>Preferences</a:t>
            </a:r>
          </a:p>
          <a:p>
            <a:endParaRPr lang="en-US" dirty="0"/>
          </a:p>
          <a:p>
            <a:endParaRPr lang="en-US" dirty="0"/>
          </a:p>
        </p:txBody>
      </p:sp>
      <p:pic>
        <p:nvPicPr>
          <p:cNvPr id="14" name="Picture 13" descr="A screenshot of a cell phone screen with text&#10;&#10;Description automatically generated">
            <a:extLst>
              <a:ext uri="{FF2B5EF4-FFF2-40B4-BE49-F238E27FC236}">
                <a16:creationId xmlns:a16="http://schemas.microsoft.com/office/drawing/2014/main" id="{A776D89C-6A38-4E8B-9C2A-27D612ED4771}"/>
              </a:ext>
            </a:extLst>
          </p:cNvPr>
          <p:cNvPicPr>
            <a:picLocks noChangeAspect="1"/>
          </p:cNvPicPr>
          <p:nvPr/>
        </p:nvPicPr>
        <p:blipFill>
          <a:blip r:embed="rId3"/>
          <a:stretch>
            <a:fillRect/>
          </a:stretch>
        </p:blipFill>
        <p:spPr>
          <a:xfrm>
            <a:off x="4108667" y="1429543"/>
            <a:ext cx="7069114" cy="5080926"/>
          </a:xfrm>
          <a:prstGeom prst="rect">
            <a:avLst/>
          </a:prstGeom>
        </p:spPr>
      </p:pic>
      <p:pic>
        <p:nvPicPr>
          <p:cNvPr id="5" name="Picture 4" descr="A picture containing indoor, photo, light&#10;&#10;Description automatically generated">
            <a:extLst>
              <a:ext uri="{FF2B5EF4-FFF2-40B4-BE49-F238E27FC236}">
                <a16:creationId xmlns:a16="http://schemas.microsoft.com/office/drawing/2014/main" id="{CB08E04B-2D21-4648-94F9-23373954E164}"/>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863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dashboard</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All </a:t>
            </a:r>
            <a:r>
              <a:rPr lang="en-US" dirty="0" err="1"/>
              <a:t>Drobos</a:t>
            </a:r>
            <a:r>
              <a:rPr lang="en-US" dirty="0"/>
              <a:t> (4)</a:t>
            </a:r>
          </a:p>
          <a:p>
            <a:pPr marL="285750" indent="-285750">
              <a:buFont typeface="Arial" panose="020B0604020202020204" pitchFamily="34" charset="0"/>
              <a:buChar char="•"/>
            </a:pPr>
            <a:r>
              <a:rPr lang="en-US" dirty="0"/>
              <a:t>Status</a:t>
            </a:r>
          </a:p>
          <a:p>
            <a:pPr marL="285750" indent="-285750">
              <a:buFont typeface="Arial" panose="020B0604020202020204" pitchFamily="34" charset="0"/>
              <a:buChar char="•"/>
            </a:pPr>
            <a:r>
              <a:rPr lang="en-US" dirty="0"/>
              <a:t>Capacity</a:t>
            </a:r>
          </a:p>
          <a:p>
            <a:pPr marL="285750" indent="-285750">
              <a:buFont typeface="Arial" panose="020B0604020202020204" pitchFamily="34" charset="0"/>
              <a:buChar char="•"/>
            </a:pPr>
            <a:r>
              <a:rPr lang="en-US" dirty="0"/>
              <a:t>Volume</a:t>
            </a:r>
          </a:p>
          <a:p>
            <a:pPr marL="285750" indent="-285750">
              <a:buFont typeface="Arial" panose="020B0604020202020204" pitchFamily="34" charset="0"/>
              <a:buChar char="•"/>
            </a:pPr>
            <a:r>
              <a:rPr lang="en-US" b="1" dirty="0">
                <a:solidFill>
                  <a:srgbClr val="C00000"/>
                </a:solidFill>
              </a:rPr>
              <a:t>Tools</a:t>
            </a:r>
          </a:p>
          <a:p>
            <a:pPr marL="285750" indent="-285750">
              <a:buFont typeface="Arial" panose="020B0604020202020204" pitchFamily="34" charset="0"/>
              <a:buChar char="•"/>
            </a:pPr>
            <a:r>
              <a:rPr lang="en-US" dirty="0"/>
              <a:t>Drive Settings</a:t>
            </a:r>
          </a:p>
          <a:p>
            <a:pPr marL="285750" indent="-285750">
              <a:buFont typeface="Arial" panose="020B0604020202020204" pitchFamily="34" charset="0"/>
              <a:buChar char="•"/>
            </a:pPr>
            <a:r>
              <a:rPr lang="en-US" dirty="0"/>
              <a:t>Preferences</a:t>
            </a:r>
          </a:p>
          <a:p>
            <a:endParaRPr lang="en-US" dirty="0"/>
          </a:p>
          <a:p>
            <a:endParaRPr lang="en-US" dirty="0"/>
          </a:p>
        </p:txBody>
      </p:sp>
      <p:pic>
        <p:nvPicPr>
          <p:cNvPr id="16" name="Picture 15" descr="A screenshot of a cell phone screen with text&#10;&#10;Description automatically generated">
            <a:extLst>
              <a:ext uri="{FF2B5EF4-FFF2-40B4-BE49-F238E27FC236}">
                <a16:creationId xmlns:a16="http://schemas.microsoft.com/office/drawing/2014/main" id="{0DF4E9F3-50FD-4A04-9468-252E9395D7DF}"/>
              </a:ext>
            </a:extLst>
          </p:cNvPr>
          <p:cNvPicPr>
            <a:picLocks noChangeAspect="1"/>
          </p:cNvPicPr>
          <p:nvPr/>
        </p:nvPicPr>
        <p:blipFill>
          <a:blip r:embed="rId3"/>
          <a:stretch>
            <a:fillRect/>
          </a:stretch>
        </p:blipFill>
        <p:spPr>
          <a:xfrm>
            <a:off x="4108667" y="1429543"/>
            <a:ext cx="7069114" cy="5080926"/>
          </a:xfrm>
          <a:prstGeom prst="rect">
            <a:avLst/>
          </a:prstGeom>
        </p:spPr>
      </p:pic>
      <p:pic>
        <p:nvPicPr>
          <p:cNvPr id="5" name="Picture 4" descr="A picture containing indoor, photo, light&#10;&#10;Description automatically generated">
            <a:extLst>
              <a:ext uri="{FF2B5EF4-FFF2-40B4-BE49-F238E27FC236}">
                <a16:creationId xmlns:a16="http://schemas.microsoft.com/office/drawing/2014/main" id="{F84784F8-A821-4F86-8934-66635F203A01}"/>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574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dashboard</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All </a:t>
            </a:r>
            <a:r>
              <a:rPr lang="en-US" dirty="0" err="1"/>
              <a:t>Drobos</a:t>
            </a:r>
            <a:r>
              <a:rPr lang="en-US" dirty="0"/>
              <a:t> (4)</a:t>
            </a:r>
          </a:p>
          <a:p>
            <a:pPr marL="285750" indent="-285750">
              <a:buFont typeface="Arial" panose="020B0604020202020204" pitchFamily="34" charset="0"/>
              <a:buChar char="•"/>
            </a:pPr>
            <a:r>
              <a:rPr lang="en-US" dirty="0"/>
              <a:t>Status</a:t>
            </a:r>
          </a:p>
          <a:p>
            <a:pPr marL="285750" indent="-285750">
              <a:buFont typeface="Arial" panose="020B0604020202020204" pitchFamily="34" charset="0"/>
              <a:buChar char="•"/>
            </a:pPr>
            <a:r>
              <a:rPr lang="en-US" dirty="0"/>
              <a:t>Capacity</a:t>
            </a:r>
          </a:p>
          <a:p>
            <a:pPr marL="285750" indent="-285750">
              <a:buFont typeface="Arial" panose="020B0604020202020204" pitchFamily="34" charset="0"/>
              <a:buChar char="•"/>
            </a:pPr>
            <a:r>
              <a:rPr lang="en-US" dirty="0"/>
              <a:t>Volume</a:t>
            </a:r>
          </a:p>
          <a:p>
            <a:pPr marL="285750" indent="-285750">
              <a:buFont typeface="Arial" panose="020B0604020202020204" pitchFamily="34" charset="0"/>
              <a:buChar char="•"/>
            </a:pPr>
            <a:r>
              <a:rPr lang="en-US" dirty="0"/>
              <a:t>Tools</a:t>
            </a:r>
          </a:p>
          <a:p>
            <a:pPr marL="285750" indent="-285750">
              <a:buFont typeface="Arial" panose="020B0604020202020204" pitchFamily="34" charset="0"/>
              <a:buChar char="•"/>
            </a:pPr>
            <a:r>
              <a:rPr lang="en-US" b="1" dirty="0">
                <a:solidFill>
                  <a:srgbClr val="C00000"/>
                </a:solidFill>
              </a:rPr>
              <a:t>Drive Settings</a:t>
            </a:r>
          </a:p>
          <a:p>
            <a:pPr marL="285750" indent="-285750">
              <a:buFont typeface="Arial" panose="020B0604020202020204" pitchFamily="34" charset="0"/>
              <a:buChar char="•"/>
            </a:pPr>
            <a:r>
              <a:rPr lang="en-US" dirty="0"/>
              <a:t>Preferences</a:t>
            </a:r>
          </a:p>
          <a:p>
            <a:endParaRPr lang="en-US" dirty="0"/>
          </a:p>
          <a:p>
            <a:endParaRPr lang="en-US" dirty="0"/>
          </a:p>
        </p:txBody>
      </p:sp>
      <p:pic>
        <p:nvPicPr>
          <p:cNvPr id="18" name="Picture 17" descr="A screenshot of a computer screen&#10;&#10;Description automatically generated">
            <a:extLst>
              <a:ext uri="{FF2B5EF4-FFF2-40B4-BE49-F238E27FC236}">
                <a16:creationId xmlns:a16="http://schemas.microsoft.com/office/drawing/2014/main" id="{5620C36F-C730-4A18-BBEE-3D58ED913334}"/>
              </a:ext>
            </a:extLst>
          </p:cNvPr>
          <p:cNvPicPr>
            <a:picLocks noChangeAspect="1"/>
          </p:cNvPicPr>
          <p:nvPr/>
        </p:nvPicPr>
        <p:blipFill>
          <a:blip r:embed="rId3"/>
          <a:stretch>
            <a:fillRect/>
          </a:stretch>
        </p:blipFill>
        <p:spPr>
          <a:xfrm>
            <a:off x="4108667" y="1429543"/>
            <a:ext cx="7069114" cy="5080926"/>
          </a:xfrm>
          <a:prstGeom prst="rect">
            <a:avLst/>
          </a:prstGeom>
        </p:spPr>
      </p:pic>
      <p:pic>
        <p:nvPicPr>
          <p:cNvPr id="5" name="Picture 4" descr="A picture containing indoor, photo, light&#10;&#10;Description automatically generated">
            <a:extLst>
              <a:ext uri="{FF2B5EF4-FFF2-40B4-BE49-F238E27FC236}">
                <a16:creationId xmlns:a16="http://schemas.microsoft.com/office/drawing/2014/main" id="{73AB4D30-FC93-4600-BA1C-D76C7DE01FC9}"/>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pic>
        <p:nvPicPr>
          <p:cNvPr id="7" name="Picture 6" descr="A picture containing indoor, photo, light&#10;&#10;Description automatically generated">
            <a:extLst>
              <a:ext uri="{FF2B5EF4-FFF2-40B4-BE49-F238E27FC236}">
                <a16:creationId xmlns:a16="http://schemas.microsoft.com/office/drawing/2014/main" id="{F8D5B9EC-AB16-40FD-9134-C90EA84A0063}"/>
              </a:ext>
            </a:extLst>
          </p:cNvPr>
          <p:cNvPicPr>
            <a:picLocks noChangeAspect="1"/>
          </p:cNvPicPr>
          <p:nvPr/>
        </p:nvPicPr>
        <p:blipFill>
          <a:blip r:embed="rId4"/>
          <a:stretch>
            <a:fillRect/>
          </a:stretch>
        </p:blipFill>
        <p:spPr>
          <a:xfrm>
            <a:off x="1514861" y="4818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333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dirty="0"/>
              <a:t>dashboard</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All </a:t>
            </a:r>
            <a:r>
              <a:rPr lang="en-US" dirty="0" err="1"/>
              <a:t>Drobos</a:t>
            </a:r>
            <a:r>
              <a:rPr lang="en-US" dirty="0"/>
              <a:t> (4)</a:t>
            </a:r>
          </a:p>
          <a:p>
            <a:pPr marL="285750" indent="-285750">
              <a:buFont typeface="Arial" panose="020B0604020202020204" pitchFamily="34" charset="0"/>
              <a:buChar char="•"/>
            </a:pPr>
            <a:r>
              <a:rPr lang="en-US" dirty="0"/>
              <a:t>Status</a:t>
            </a:r>
          </a:p>
          <a:p>
            <a:pPr marL="285750" indent="-285750">
              <a:buFont typeface="Arial" panose="020B0604020202020204" pitchFamily="34" charset="0"/>
              <a:buChar char="•"/>
            </a:pPr>
            <a:r>
              <a:rPr lang="en-US" dirty="0"/>
              <a:t>Capacity</a:t>
            </a:r>
          </a:p>
          <a:p>
            <a:pPr marL="285750" indent="-285750">
              <a:buFont typeface="Arial" panose="020B0604020202020204" pitchFamily="34" charset="0"/>
              <a:buChar char="•"/>
            </a:pPr>
            <a:r>
              <a:rPr lang="en-US" dirty="0"/>
              <a:t>Volume</a:t>
            </a:r>
          </a:p>
          <a:p>
            <a:pPr marL="285750" indent="-285750">
              <a:buFont typeface="Arial" panose="020B0604020202020204" pitchFamily="34" charset="0"/>
              <a:buChar char="•"/>
            </a:pPr>
            <a:r>
              <a:rPr lang="en-US" dirty="0"/>
              <a:t>Tools</a:t>
            </a:r>
          </a:p>
          <a:p>
            <a:pPr marL="285750" indent="-285750">
              <a:buFont typeface="Arial" panose="020B0604020202020204" pitchFamily="34" charset="0"/>
              <a:buChar char="•"/>
            </a:pPr>
            <a:r>
              <a:rPr lang="en-US" b="1" dirty="0">
                <a:solidFill>
                  <a:srgbClr val="C00000"/>
                </a:solidFill>
              </a:rPr>
              <a:t>Drive Settings</a:t>
            </a:r>
          </a:p>
          <a:p>
            <a:pPr marL="285750" indent="-285750">
              <a:buFont typeface="Arial" panose="020B0604020202020204" pitchFamily="34" charset="0"/>
              <a:buChar char="•"/>
            </a:pPr>
            <a:r>
              <a:rPr lang="en-US" dirty="0"/>
              <a:t>Preferences</a:t>
            </a:r>
          </a:p>
          <a:p>
            <a:endParaRPr lang="en-US" dirty="0"/>
          </a:p>
          <a:p>
            <a:endParaRPr lang="en-US" dirty="0"/>
          </a:p>
        </p:txBody>
      </p:sp>
      <p:pic>
        <p:nvPicPr>
          <p:cNvPr id="20" name="Picture 19" descr="A screenshot of a cell phone&#10;&#10;Description automatically generated">
            <a:extLst>
              <a:ext uri="{FF2B5EF4-FFF2-40B4-BE49-F238E27FC236}">
                <a16:creationId xmlns:a16="http://schemas.microsoft.com/office/drawing/2014/main" id="{3CAC0924-8E4A-4A34-B55F-175319116777}"/>
              </a:ext>
            </a:extLst>
          </p:cNvPr>
          <p:cNvPicPr>
            <a:picLocks noChangeAspect="1"/>
          </p:cNvPicPr>
          <p:nvPr/>
        </p:nvPicPr>
        <p:blipFill>
          <a:blip r:embed="rId3"/>
          <a:stretch>
            <a:fillRect/>
          </a:stretch>
        </p:blipFill>
        <p:spPr>
          <a:xfrm>
            <a:off x="4108667" y="1429543"/>
            <a:ext cx="7069114" cy="5080926"/>
          </a:xfrm>
          <a:prstGeom prst="rect">
            <a:avLst/>
          </a:prstGeom>
        </p:spPr>
      </p:pic>
      <p:pic>
        <p:nvPicPr>
          <p:cNvPr id="5" name="Picture 4" descr="A picture containing indoor, photo, light&#10;&#10;Description automatically generated">
            <a:extLst>
              <a:ext uri="{FF2B5EF4-FFF2-40B4-BE49-F238E27FC236}">
                <a16:creationId xmlns:a16="http://schemas.microsoft.com/office/drawing/2014/main" id="{7A6F86FA-FA03-4FFE-9C09-ADC79A712C4C}"/>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815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a:t>dashboard</a:t>
            </a: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1" y="2249486"/>
            <a:ext cx="4695304" cy="3541714"/>
          </a:xfrm>
        </p:spPr>
        <p:txBody>
          <a:bodyPr/>
          <a:lstStyle/>
          <a:p>
            <a:pPr marL="285750" indent="-285750">
              <a:buFont typeface="Arial" panose="020B0604020202020204" pitchFamily="34" charset="0"/>
              <a:buChar char="•"/>
            </a:pPr>
            <a:r>
              <a:rPr lang="en-US" dirty="0"/>
              <a:t>All </a:t>
            </a:r>
            <a:r>
              <a:rPr lang="en-US" dirty="0" err="1"/>
              <a:t>Drobos</a:t>
            </a:r>
            <a:r>
              <a:rPr lang="en-US" dirty="0"/>
              <a:t> (4)</a:t>
            </a:r>
          </a:p>
          <a:p>
            <a:pPr marL="285750" indent="-285750">
              <a:buFont typeface="Arial" panose="020B0604020202020204" pitchFamily="34" charset="0"/>
              <a:buChar char="•"/>
            </a:pPr>
            <a:r>
              <a:rPr lang="en-US" dirty="0"/>
              <a:t>Status</a:t>
            </a:r>
          </a:p>
          <a:p>
            <a:pPr marL="285750" indent="-285750">
              <a:buFont typeface="Arial" panose="020B0604020202020204" pitchFamily="34" charset="0"/>
              <a:buChar char="•"/>
            </a:pPr>
            <a:r>
              <a:rPr lang="en-US" dirty="0"/>
              <a:t>Capacity</a:t>
            </a:r>
          </a:p>
          <a:p>
            <a:pPr marL="285750" indent="-285750">
              <a:buFont typeface="Arial" panose="020B0604020202020204" pitchFamily="34" charset="0"/>
              <a:buChar char="•"/>
            </a:pPr>
            <a:r>
              <a:rPr lang="en-US" dirty="0"/>
              <a:t>Volume</a:t>
            </a:r>
          </a:p>
          <a:p>
            <a:pPr marL="285750" indent="-285750">
              <a:buFont typeface="Arial" panose="020B0604020202020204" pitchFamily="34" charset="0"/>
              <a:buChar char="•"/>
            </a:pPr>
            <a:r>
              <a:rPr lang="en-US" dirty="0"/>
              <a:t>Tools</a:t>
            </a:r>
          </a:p>
          <a:p>
            <a:pPr marL="285750" indent="-285750">
              <a:buFont typeface="Arial" panose="020B0604020202020204" pitchFamily="34" charset="0"/>
              <a:buChar char="•"/>
            </a:pPr>
            <a:r>
              <a:rPr lang="en-US" dirty="0"/>
              <a:t>Drive Settings</a:t>
            </a:r>
          </a:p>
          <a:p>
            <a:pPr marL="285750" indent="-285750">
              <a:buFont typeface="Arial" panose="020B0604020202020204" pitchFamily="34" charset="0"/>
              <a:buChar char="•"/>
            </a:pPr>
            <a:r>
              <a:rPr lang="en-US" b="1" dirty="0">
                <a:solidFill>
                  <a:srgbClr val="C00000"/>
                </a:solidFill>
              </a:rPr>
              <a:t>Preferences</a:t>
            </a:r>
          </a:p>
          <a:p>
            <a:endParaRPr lang="en-US" dirty="0"/>
          </a:p>
          <a:p>
            <a:endParaRPr lang="en-US" dirty="0"/>
          </a:p>
        </p:txBody>
      </p:sp>
      <p:pic>
        <p:nvPicPr>
          <p:cNvPr id="12" name="Picture 11" descr="A screenshot of a cell phone&#10;&#10;Description automatically generated">
            <a:extLst>
              <a:ext uri="{FF2B5EF4-FFF2-40B4-BE49-F238E27FC236}">
                <a16:creationId xmlns:a16="http://schemas.microsoft.com/office/drawing/2014/main" id="{94599762-8691-4AF4-8542-DB51CA9096F5}"/>
              </a:ext>
            </a:extLst>
          </p:cNvPr>
          <p:cNvPicPr>
            <a:picLocks noChangeAspect="1"/>
          </p:cNvPicPr>
          <p:nvPr/>
        </p:nvPicPr>
        <p:blipFill>
          <a:blip r:embed="rId3"/>
          <a:stretch>
            <a:fillRect/>
          </a:stretch>
        </p:blipFill>
        <p:spPr>
          <a:xfrm>
            <a:off x="4108667" y="1429543"/>
            <a:ext cx="7069115" cy="5080926"/>
          </a:xfrm>
          <a:prstGeom prst="rect">
            <a:avLst/>
          </a:prstGeom>
        </p:spPr>
      </p:pic>
      <p:pic>
        <p:nvPicPr>
          <p:cNvPr id="5" name="Picture 4" descr="A picture containing indoor, photo, light&#10;&#10;Description automatically generated">
            <a:extLst>
              <a:ext uri="{FF2B5EF4-FFF2-40B4-BE49-F238E27FC236}">
                <a16:creationId xmlns:a16="http://schemas.microsoft.com/office/drawing/2014/main" id="{FC3B7E53-5245-4C9A-A500-8BC8CFC321CC}"/>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2296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err="1"/>
              <a:t>Drobo</a:t>
            </a:r>
            <a:r>
              <a:rPr lang="en-US" b="1" dirty="0" err="1">
                <a:solidFill>
                  <a:schemeClr val="bg1"/>
                </a:solidFill>
              </a:rPr>
              <a:t>care</a:t>
            </a:r>
            <a:endParaRPr lang="en-US" b="1" dirty="0">
              <a:solidFill>
                <a:schemeClr val="bg1"/>
              </a:solidFill>
            </a:endParaRP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0" y="2249486"/>
            <a:ext cx="3110079" cy="3541714"/>
          </a:xfrm>
        </p:spPr>
        <p:txBody>
          <a:bodyPr/>
          <a:lstStyle/>
          <a:p>
            <a:pPr marL="285750" indent="-285750">
              <a:buFont typeface="Arial" panose="020B0604020202020204" pitchFamily="34" charset="0"/>
              <a:buChar char="•"/>
            </a:pPr>
            <a:r>
              <a:rPr lang="en-US" dirty="0"/>
              <a:t>Standard Warranty</a:t>
            </a:r>
          </a:p>
          <a:p>
            <a:pPr marL="285750" indent="-285750">
              <a:buFont typeface="Arial" panose="020B0604020202020204" pitchFamily="34" charset="0"/>
              <a:buChar char="•"/>
            </a:pPr>
            <a:r>
              <a:rPr lang="en-US" dirty="0"/>
              <a:t>Extended Care</a:t>
            </a:r>
          </a:p>
          <a:p>
            <a:pPr marL="285750" indent="-285750">
              <a:buFont typeface="Arial" panose="020B0604020202020204" pitchFamily="34" charset="0"/>
              <a:buChar char="•"/>
            </a:pPr>
            <a:r>
              <a:rPr lang="en-US" dirty="0"/>
              <a:t>24/7 technical phone support</a:t>
            </a:r>
          </a:p>
          <a:p>
            <a:pPr marL="285750" indent="-285750">
              <a:buFont typeface="Arial" panose="020B0604020202020204" pitchFamily="34" charset="0"/>
              <a:buChar char="•"/>
            </a:pPr>
            <a:r>
              <a:rPr lang="en-US" dirty="0"/>
              <a:t>Migration Assistance</a:t>
            </a:r>
          </a:p>
        </p:txBody>
      </p:sp>
      <p:pic>
        <p:nvPicPr>
          <p:cNvPr id="7" name="Picture 6">
            <a:extLst>
              <a:ext uri="{FF2B5EF4-FFF2-40B4-BE49-F238E27FC236}">
                <a16:creationId xmlns:a16="http://schemas.microsoft.com/office/drawing/2014/main" id="{5D9B199A-C96D-439B-87F4-8DEAC7DD98D9}"/>
              </a:ext>
            </a:extLst>
          </p:cNvPr>
          <p:cNvPicPr>
            <a:picLocks noChangeAspect="1"/>
          </p:cNvPicPr>
          <p:nvPr/>
        </p:nvPicPr>
        <p:blipFill>
          <a:blip r:embed="rId3"/>
          <a:stretch>
            <a:fillRect/>
          </a:stretch>
        </p:blipFill>
        <p:spPr>
          <a:xfrm>
            <a:off x="6181658" y="1701898"/>
            <a:ext cx="2766513" cy="30011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A picture containing indoor, photo, light&#10;&#10;Description automatically generated">
            <a:extLst>
              <a:ext uri="{FF2B5EF4-FFF2-40B4-BE49-F238E27FC236}">
                <a16:creationId xmlns:a16="http://schemas.microsoft.com/office/drawing/2014/main" id="{F785EB6C-579A-4585-9BD8-E333D23B2892}"/>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2723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A16FB0-D682-4D68-9213-6EAC4980A86B}"/>
              </a:ext>
            </a:extLst>
          </p:cNvPr>
          <p:cNvSpPr>
            <a:spLocks noGrp="1"/>
          </p:cNvSpPr>
          <p:nvPr>
            <p:ph type="title"/>
          </p:nvPr>
        </p:nvSpPr>
        <p:spPr/>
        <p:txBody>
          <a:bodyPr/>
          <a:lstStyle/>
          <a:p>
            <a:r>
              <a:rPr lang="en-US" b="1" dirty="0"/>
              <a:t>Backup</a:t>
            </a:r>
            <a:endParaRPr lang="en-US" b="1" dirty="0">
              <a:solidFill>
                <a:schemeClr val="bg1"/>
              </a:solidFill>
            </a:endParaRPr>
          </a:p>
        </p:txBody>
      </p:sp>
      <p:sp>
        <p:nvSpPr>
          <p:cNvPr id="6" name="Text Placeholder 5">
            <a:extLst>
              <a:ext uri="{FF2B5EF4-FFF2-40B4-BE49-F238E27FC236}">
                <a16:creationId xmlns:a16="http://schemas.microsoft.com/office/drawing/2014/main" id="{3811A31B-B65F-44C0-9832-FCD04B67D9A9}"/>
              </a:ext>
            </a:extLst>
          </p:cNvPr>
          <p:cNvSpPr>
            <a:spLocks noGrp="1"/>
          </p:cNvSpPr>
          <p:nvPr>
            <p:ph type="body" sz="half" idx="2"/>
          </p:nvPr>
        </p:nvSpPr>
        <p:spPr>
          <a:xfrm>
            <a:off x="1141410" y="2249486"/>
            <a:ext cx="3110079" cy="3541714"/>
          </a:xfrm>
        </p:spPr>
        <p:txBody>
          <a:bodyPr/>
          <a:lstStyle/>
          <a:p>
            <a:pPr marL="285750" indent="-285750">
              <a:buFont typeface="Arial" panose="020B0604020202020204" pitchFamily="34" charset="0"/>
              <a:buChar char="•"/>
            </a:pPr>
            <a:r>
              <a:rPr lang="en-US" dirty="0"/>
              <a:t>2 </a:t>
            </a:r>
            <a:r>
              <a:rPr lang="en-US" dirty="0" err="1"/>
              <a:t>Drobos</a:t>
            </a:r>
            <a:endParaRPr lang="en-US" dirty="0"/>
          </a:p>
          <a:p>
            <a:pPr marL="285750" indent="-285750">
              <a:buFont typeface="Arial" panose="020B0604020202020204" pitchFamily="34" charset="0"/>
              <a:buChar char="•"/>
            </a:pPr>
            <a:r>
              <a:rPr lang="en-US" dirty="0"/>
              <a:t>Cloud</a:t>
            </a:r>
          </a:p>
          <a:p>
            <a:pPr marL="742950" lvl="1" indent="-285750">
              <a:buFont typeface="Arial" panose="020B0604020202020204" pitchFamily="34" charset="0"/>
              <a:buChar char="•"/>
            </a:pPr>
            <a:r>
              <a:rPr lang="en-US" dirty="0"/>
              <a:t>Carbonite</a:t>
            </a:r>
          </a:p>
          <a:p>
            <a:pPr marL="742950" lvl="1" indent="-285750">
              <a:buFont typeface="Arial" panose="020B0604020202020204" pitchFamily="34" charset="0"/>
              <a:buChar char="•"/>
            </a:pPr>
            <a:r>
              <a:rPr lang="en-US" dirty="0" err="1"/>
              <a:t>Backblaze</a:t>
            </a:r>
            <a:endParaRPr lang="en-US" dirty="0"/>
          </a:p>
          <a:p>
            <a:pPr marL="285750" indent="-28575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95B8A8A0-DB79-4DEB-B256-588BA29CB64B}"/>
              </a:ext>
            </a:extLst>
          </p:cNvPr>
          <p:cNvPicPr>
            <a:picLocks noChangeAspect="1"/>
          </p:cNvPicPr>
          <p:nvPr/>
        </p:nvPicPr>
        <p:blipFill>
          <a:blip r:embed="rId3"/>
          <a:stretch>
            <a:fillRect/>
          </a:stretch>
        </p:blipFill>
        <p:spPr>
          <a:xfrm>
            <a:off x="5765675" y="3840852"/>
            <a:ext cx="2445190" cy="6955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A picture containing indoor, photo, light&#10;&#10;Description automatically generated">
            <a:extLst>
              <a:ext uri="{FF2B5EF4-FFF2-40B4-BE49-F238E27FC236}">
                <a16:creationId xmlns:a16="http://schemas.microsoft.com/office/drawing/2014/main" id="{CA4BF9E7-E717-4E80-838E-8EF18C691164}"/>
              </a:ext>
            </a:extLst>
          </p:cNvPr>
          <p:cNvPicPr>
            <a:picLocks noChangeAspect="1"/>
          </p:cNvPicPr>
          <p:nvPr/>
        </p:nvPicPr>
        <p:blipFill>
          <a:blip r:embed="rId4"/>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2604C644-F45F-4179-8476-E8465D15CB4F}"/>
              </a:ext>
            </a:extLst>
          </p:cNvPr>
          <p:cNvPicPr>
            <a:picLocks noChangeAspect="1"/>
          </p:cNvPicPr>
          <p:nvPr/>
        </p:nvPicPr>
        <p:blipFill>
          <a:blip r:embed="rId5"/>
          <a:stretch>
            <a:fillRect/>
          </a:stretch>
        </p:blipFill>
        <p:spPr>
          <a:xfrm>
            <a:off x="5765675" y="3005401"/>
            <a:ext cx="2620489" cy="384299"/>
          </a:xfrm>
          <a:prstGeom prst="rect">
            <a:avLst/>
          </a:prstGeom>
        </p:spPr>
      </p:pic>
    </p:spTree>
    <p:extLst>
      <p:ext uri="{BB962C8B-B14F-4D97-AF65-F5344CB8AC3E}">
        <p14:creationId xmlns:p14="http://schemas.microsoft.com/office/powerpoint/2010/main" val="374278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200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1F3BA2-7082-429C-BF61-AF5FFF32BCC1}"/>
              </a:ext>
            </a:extLst>
          </p:cNvPr>
          <p:cNvSpPr>
            <a:spLocks noGrp="1"/>
          </p:cNvSpPr>
          <p:nvPr>
            <p:ph type="title"/>
          </p:nvPr>
        </p:nvSpPr>
        <p:spPr/>
        <p:txBody>
          <a:bodyPr/>
          <a:lstStyle/>
          <a:p>
            <a:r>
              <a:rPr lang="en-US" b="1" dirty="0"/>
              <a:t>pricing</a:t>
            </a:r>
          </a:p>
        </p:txBody>
      </p:sp>
      <p:sp>
        <p:nvSpPr>
          <p:cNvPr id="7" name="Text Placeholder 6">
            <a:extLst>
              <a:ext uri="{FF2B5EF4-FFF2-40B4-BE49-F238E27FC236}">
                <a16:creationId xmlns:a16="http://schemas.microsoft.com/office/drawing/2014/main" id="{8DBDE8A6-B5E5-4BC5-BC8E-C5FC787786B9}"/>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Amazon $286.03</a:t>
            </a:r>
          </a:p>
          <a:p>
            <a:pPr marL="285750" indent="-285750">
              <a:buFont typeface="Arial" panose="020B0604020202020204" pitchFamily="34" charset="0"/>
              <a:buChar char="•"/>
            </a:pPr>
            <a:r>
              <a:rPr lang="en-US" dirty="0"/>
              <a:t>B&amp;H $349.99</a:t>
            </a:r>
          </a:p>
          <a:p>
            <a:pPr marL="285750" indent="-285750">
              <a:buFont typeface="Arial" panose="020B0604020202020204" pitchFamily="34" charset="0"/>
              <a:buChar char="•"/>
            </a:pPr>
            <a:r>
              <a:rPr lang="en-US" dirty="0"/>
              <a:t>eBay: $199.95 (used)</a:t>
            </a:r>
          </a:p>
        </p:txBody>
      </p:sp>
      <p:pic>
        <p:nvPicPr>
          <p:cNvPr id="9" name="Picture 8" descr="A screen shot of a computer&#10;&#10;Description automatically generated">
            <a:extLst>
              <a:ext uri="{FF2B5EF4-FFF2-40B4-BE49-F238E27FC236}">
                <a16:creationId xmlns:a16="http://schemas.microsoft.com/office/drawing/2014/main" id="{4035DA6C-AE5E-42F7-891E-61143B57F3D4}"/>
              </a:ext>
            </a:extLst>
          </p:cNvPr>
          <p:cNvPicPr>
            <a:picLocks noChangeAspect="1"/>
          </p:cNvPicPr>
          <p:nvPr/>
        </p:nvPicPr>
        <p:blipFill>
          <a:blip r:embed="rId2"/>
          <a:stretch>
            <a:fillRect/>
          </a:stretch>
        </p:blipFill>
        <p:spPr>
          <a:xfrm>
            <a:off x="7577886" y="1694696"/>
            <a:ext cx="3333333" cy="36571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A picture containing indoor, photo, light&#10;&#10;Description automatically generated">
            <a:extLst>
              <a:ext uri="{FF2B5EF4-FFF2-40B4-BE49-F238E27FC236}">
                <a16:creationId xmlns:a16="http://schemas.microsoft.com/office/drawing/2014/main" id="{B0A2F4FA-D32B-4BDF-B49D-BFED54F53D8D}"/>
              </a:ext>
            </a:extLst>
          </p:cNvPr>
          <p:cNvPicPr>
            <a:picLocks noChangeAspect="1"/>
          </p:cNvPicPr>
          <p:nvPr/>
        </p:nvPicPr>
        <p:blipFill>
          <a:blip r:embed="rId3"/>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92196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1F3BA2-7082-429C-BF61-AF5FFF32BCC1}"/>
              </a:ext>
            </a:extLst>
          </p:cNvPr>
          <p:cNvSpPr>
            <a:spLocks noGrp="1"/>
          </p:cNvSpPr>
          <p:nvPr>
            <p:ph type="title"/>
          </p:nvPr>
        </p:nvSpPr>
        <p:spPr/>
        <p:txBody>
          <a:bodyPr/>
          <a:lstStyle/>
          <a:p>
            <a:r>
              <a:rPr lang="en-US" b="1" dirty="0"/>
              <a:t>entertainment</a:t>
            </a:r>
          </a:p>
        </p:txBody>
      </p:sp>
      <p:sp>
        <p:nvSpPr>
          <p:cNvPr id="7" name="Text Placeholder 6">
            <a:extLst>
              <a:ext uri="{FF2B5EF4-FFF2-40B4-BE49-F238E27FC236}">
                <a16:creationId xmlns:a16="http://schemas.microsoft.com/office/drawing/2014/main" id="{8DBDE8A6-B5E5-4BC5-BC8E-C5FC787786B9}"/>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5C (2</a:t>
            </a:r>
            <a:r>
              <a:rPr lang="en-US" baseline="30000" dirty="0"/>
              <a:t>nd</a:t>
            </a:r>
            <a:r>
              <a:rPr lang="en-US" dirty="0"/>
              <a:t>)</a:t>
            </a:r>
          </a:p>
          <a:p>
            <a:pPr marL="285750" indent="-285750">
              <a:buFont typeface="Arial" panose="020B0604020202020204" pitchFamily="34" charset="0"/>
              <a:buChar char="•"/>
            </a:pPr>
            <a:r>
              <a:rPr lang="en-US" dirty="0"/>
              <a:t>5 – 8TB Drives (40TB)</a:t>
            </a:r>
          </a:p>
          <a:p>
            <a:pPr marL="285750" indent="-285750">
              <a:buFont typeface="Arial" panose="020B0604020202020204" pitchFamily="34" charset="0"/>
              <a:buChar char="•"/>
            </a:pPr>
            <a:r>
              <a:rPr lang="en-US" dirty="0"/>
              <a:t>Plex Server</a:t>
            </a:r>
          </a:p>
          <a:p>
            <a:pPr marL="742950" lvl="1" indent="-285750">
              <a:buFont typeface="Arial" panose="020B0604020202020204" pitchFamily="34" charset="0"/>
              <a:buChar char="•"/>
            </a:pPr>
            <a:r>
              <a:rPr lang="en-US" dirty="0"/>
              <a:t>Movies (1100+)</a:t>
            </a:r>
          </a:p>
          <a:p>
            <a:pPr marL="742950" lvl="1" indent="-285750">
              <a:buFont typeface="Arial" panose="020B0604020202020204" pitchFamily="34" charset="0"/>
              <a:buChar char="•"/>
            </a:pPr>
            <a:r>
              <a:rPr lang="en-US" dirty="0"/>
              <a:t>Music (57,000)</a:t>
            </a:r>
          </a:p>
          <a:p>
            <a:pPr marL="742950" lvl="1" indent="-285750">
              <a:buFont typeface="Arial" panose="020B0604020202020204" pitchFamily="34" charset="0"/>
              <a:buChar char="•"/>
            </a:pPr>
            <a:r>
              <a:rPr lang="en-US" dirty="0"/>
              <a:t>Photos (2.5 Meg)</a:t>
            </a:r>
          </a:p>
          <a:p>
            <a:pPr marL="285750" indent="-285750">
              <a:buFont typeface="Arial" panose="020B0604020202020204" pitchFamily="34" charset="0"/>
              <a:buChar char="•"/>
            </a:pPr>
            <a:endParaRPr lang="en-US" dirty="0"/>
          </a:p>
        </p:txBody>
      </p:sp>
      <p:pic>
        <p:nvPicPr>
          <p:cNvPr id="3" name="Picture 2" descr="A close up of electronics&#10;&#10;Description automatically generated">
            <a:extLst>
              <a:ext uri="{FF2B5EF4-FFF2-40B4-BE49-F238E27FC236}">
                <a16:creationId xmlns:a16="http://schemas.microsoft.com/office/drawing/2014/main" id="{E6F34E09-A047-43CB-9460-00BD892EB8BA}"/>
              </a:ext>
            </a:extLst>
          </p:cNvPr>
          <p:cNvPicPr>
            <a:picLocks noChangeAspect="1"/>
          </p:cNvPicPr>
          <p:nvPr/>
        </p:nvPicPr>
        <p:blipFill>
          <a:blip r:embed="rId2"/>
          <a:stretch>
            <a:fillRect/>
          </a:stretch>
        </p:blipFill>
        <p:spPr>
          <a:xfrm>
            <a:off x="5258707" y="1848343"/>
            <a:ext cx="5238095" cy="39428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A picture containing indoor, photo, light&#10;&#10;Description automatically generated">
            <a:extLst>
              <a:ext uri="{FF2B5EF4-FFF2-40B4-BE49-F238E27FC236}">
                <a16:creationId xmlns:a16="http://schemas.microsoft.com/office/drawing/2014/main" id="{C923F9C2-05A7-4170-BD46-61EB85308856}"/>
              </a:ext>
            </a:extLst>
          </p:cNvPr>
          <p:cNvPicPr>
            <a:picLocks noChangeAspect="1"/>
          </p:cNvPicPr>
          <p:nvPr/>
        </p:nvPicPr>
        <p:blipFill>
          <a:blip r:embed="rId3"/>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pic>
        <p:nvPicPr>
          <p:cNvPr id="4" name="Picture 3" descr="A picture containing indoor&#10;&#10;Description automatically generated">
            <a:extLst>
              <a:ext uri="{FF2B5EF4-FFF2-40B4-BE49-F238E27FC236}">
                <a16:creationId xmlns:a16="http://schemas.microsoft.com/office/drawing/2014/main" id="{9290F86D-CC6E-4F76-A502-F1E8936D20BC}"/>
              </a:ext>
            </a:extLst>
          </p:cNvPr>
          <p:cNvPicPr>
            <a:picLocks noChangeAspect="1"/>
          </p:cNvPicPr>
          <p:nvPr/>
        </p:nvPicPr>
        <p:blipFill>
          <a:blip r:embed="rId4"/>
          <a:stretch>
            <a:fillRect/>
          </a:stretch>
        </p:blipFill>
        <p:spPr>
          <a:xfrm>
            <a:off x="6686263" y="530879"/>
            <a:ext cx="2382981" cy="1339235"/>
          </a:xfrm>
          <a:prstGeom prst="rect">
            <a:avLst/>
          </a:prstGeom>
        </p:spPr>
      </p:pic>
    </p:spTree>
    <p:extLst>
      <p:ext uri="{BB962C8B-B14F-4D97-AF65-F5344CB8AC3E}">
        <p14:creationId xmlns:p14="http://schemas.microsoft.com/office/powerpoint/2010/main" val="267844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par>
                                <p:cTn id="15" presetID="26"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1F3BA2-7082-429C-BF61-AF5FFF32BCC1}"/>
              </a:ext>
            </a:extLst>
          </p:cNvPr>
          <p:cNvSpPr>
            <a:spLocks noGrp="1"/>
          </p:cNvSpPr>
          <p:nvPr>
            <p:ph type="title"/>
          </p:nvPr>
        </p:nvSpPr>
        <p:spPr/>
        <p:txBody>
          <a:bodyPr/>
          <a:lstStyle/>
          <a:p>
            <a:r>
              <a:rPr lang="en-US" b="1" dirty="0"/>
              <a:t>Conclusion</a:t>
            </a:r>
          </a:p>
        </p:txBody>
      </p:sp>
      <p:sp>
        <p:nvSpPr>
          <p:cNvPr id="7" name="Text Placeholder 6">
            <a:extLst>
              <a:ext uri="{FF2B5EF4-FFF2-40B4-BE49-F238E27FC236}">
                <a16:creationId xmlns:a16="http://schemas.microsoft.com/office/drawing/2014/main" id="{8DBDE8A6-B5E5-4BC5-BC8E-C5FC787786B9}"/>
              </a:ext>
            </a:extLst>
          </p:cNvPr>
          <p:cNvSpPr>
            <a:spLocks noGrp="1"/>
          </p:cNvSpPr>
          <p:nvPr>
            <p:ph type="body" sz="half" idx="2"/>
          </p:nvPr>
        </p:nvSpPr>
        <p:spPr/>
        <p:txBody>
          <a:bodyPr>
            <a:normAutofit/>
          </a:bodyPr>
          <a:lstStyle/>
          <a:p>
            <a:r>
              <a:rPr lang="en-US" sz="1800" dirty="0"/>
              <a:t>Overall, I’m very happy with the purchase. It was fast and easy to setup, works like a typical external HDD after setup, and provides me with all the storage I need now with the option of easy expansion in the future.</a:t>
            </a:r>
          </a:p>
        </p:txBody>
      </p:sp>
      <p:pic>
        <p:nvPicPr>
          <p:cNvPr id="9" name="Picture 8" descr="A screen shot of a computer&#10;&#10;Description automatically generated">
            <a:extLst>
              <a:ext uri="{FF2B5EF4-FFF2-40B4-BE49-F238E27FC236}">
                <a16:creationId xmlns:a16="http://schemas.microsoft.com/office/drawing/2014/main" id="{4035DA6C-AE5E-42F7-891E-61143B57F3D4}"/>
              </a:ext>
            </a:extLst>
          </p:cNvPr>
          <p:cNvPicPr>
            <a:picLocks noChangeAspect="1"/>
          </p:cNvPicPr>
          <p:nvPr/>
        </p:nvPicPr>
        <p:blipFill>
          <a:blip r:embed="rId2"/>
          <a:stretch>
            <a:fillRect/>
          </a:stretch>
        </p:blipFill>
        <p:spPr>
          <a:xfrm>
            <a:off x="7577886" y="1694696"/>
            <a:ext cx="3333333" cy="36571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A picture containing indoor, photo, light&#10;&#10;Description automatically generated">
            <a:extLst>
              <a:ext uri="{FF2B5EF4-FFF2-40B4-BE49-F238E27FC236}">
                <a16:creationId xmlns:a16="http://schemas.microsoft.com/office/drawing/2014/main" id="{B0A2F4FA-D32B-4BDF-B49D-BFED54F53D8D}"/>
              </a:ext>
            </a:extLst>
          </p:cNvPr>
          <p:cNvPicPr>
            <a:picLocks noChangeAspect="1"/>
          </p:cNvPicPr>
          <p:nvPr/>
        </p:nvPicPr>
        <p:blipFill>
          <a:blip r:embed="rId3"/>
          <a:stretch>
            <a:fillRect/>
          </a:stretch>
        </p:blipFill>
        <p:spPr>
          <a:xfrm>
            <a:off x="1362461" y="329449"/>
            <a:ext cx="1536476" cy="56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6674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7CF7C80-9D19-4894-8DAF-6C429E056D49}"/>
              </a:ext>
            </a:extLst>
          </p:cNvPr>
          <p:cNvSpPr>
            <a:spLocks noGrp="1"/>
          </p:cNvSpPr>
          <p:nvPr>
            <p:ph type="title"/>
          </p:nvPr>
        </p:nvSpPr>
        <p:spPr>
          <a:xfrm>
            <a:off x="6999863" y="4663419"/>
            <a:ext cx="4160548" cy="1002290"/>
          </a:xfrm>
        </p:spPr>
        <p:txBody>
          <a:bodyPr>
            <a:normAutofit/>
          </a:bodyPr>
          <a:lstStyle/>
          <a:p>
            <a:r>
              <a:rPr lang="en-US" sz="4000" dirty="0"/>
              <a:t>Any questions</a:t>
            </a:r>
          </a:p>
        </p:txBody>
      </p:sp>
      <p:pic>
        <p:nvPicPr>
          <p:cNvPr id="11" name="Picture 10" descr="A close up of text on a black background&#10;&#10;Description automatically generated">
            <a:extLst>
              <a:ext uri="{FF2B5EF4-FFF2-40B4-BE49-F238E27FC236}">
                <a16:creationId xmlns:a16="http://schemas.microsoft.com/office/drawing/2014/main" id="{0C4D1ABE-7F58-4017-A927-F732228EDA6A}"/>
              </a:ext>
            </a:extLst>
          </p:cNvPr>
          <p:cNvPicPr>
            <a:picLocks noChangeAspect="1"/>
          </p:cNvPicPr>
          <p:nvPr/>
        </p:nvPicPr>
        <p:blipFill>
          <a:blip r:embed="rId2"/>
          <a:stretch>
            <a:fillRect/>
          </a:stretch>
        </p:blipFill>
        <p:spPr>
          <a:xfrm>
            <a:off x="1031589" y="1192290"/>
            <a:ext cx="5815445" cy="4473419"/>
          </a:xfrm>
          <a:prstGeom prst="rect">
            <a:avLst/>
          </a:prstGeom>
        </p:spPr>
      </p:pic>
      <p:pic>
        <p:nvPicPr>
          <p:cNvPr id="13" name="Picture 12">
            <a:extLst>
              <a:ext uri="{FF2B5EF4-FFF2-40B4-BE49-F238E27FC236}">
                <a16:creationId xmlns:a16="http://schemas.microsoft.com/office/drawing/2014/main" id="{97487A25-0EF5-4FAE-AA9E-90AC1F299B43}"/>
              </a:ext>
            </a:extLst>
          </p:cNvPr>
          <p:cNvPicPr>
            <a:picLocks noChangeAspect="1"/>
          </p:cNvPicPr>
          <p:nvPr/>
        </p:nvPicPr>
        <p:blipFill>
          <a:blip r:embed="rId3"/>
          <a:stretch>
            <a:fillRect/>
          </a:stretch>
        </p:blipFill>
        <p:spPr>
          <a:xfrm>
            <a:off x="6943437" y="1016001"/>
            <a:ext cx="3920836" cy="3920836"/>
          </a:xfrm>
          <a:prstGeom prst="rect">
            <a:avLst/>
          </a:prstGeom>
        </p:spPr>
      </p:pic>
    </p:spTree>
    <p:extLst>
      <p:ext uri="{BB962C8B-B14F-4D97-AF65-F5344CB8AC3E}">
        <p14:creationId xmlns:p14="http://schemas.microsoft.com/office/powerpoint/2010/main" val="353737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book&#10;&#10;Description automatically generated">
            <a:extLst>
              <a:ext uri="{FF2B5EF4-FFF2-40B4-BE49-F238E27FC236}">
                <a16:creationId xmlns:a16="http://schemas.microsoft.com/office/drawing/2014/main" id="{B8AD6CCD-3BF5-42F4-84F9-F4A8662CAB24}"/>
              </a:ext>
            </a:extLst>
          </p:cNvPr>
          <p:cNvPicPr>
            <a:picLocks noChangeAspect="1"/>
          </p:cNvPicPr>
          <p:nvPr/>
        </p:nvPicPr>
        <p:blipFill>
          <a:blip r:embed="rId2"/>
          <a:stretch>
            <a:fillRect/>
          </a:stretch>
        </p:blipFill>
        <p:spPr>
          <a:xfrm>
            <a:off x="1019596" y="663041"/>
            <a:ext cx="10581685" cy="59521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4645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304703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912</TotalTime>
  <Words>900</Words>
  <Application>Microsoft Office PowerPoint</Application>
  <PresentationFormat>Widescreen</PresentationFormat>
  <Paragraphs>326</Paragraphs>
  <Slides>36</Slides>
  <Notes>27</Notes>
  <HiddenSlides>1</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Tw Cen MT</vt:lpstr>
      <vt:lpstr>Circuit</vt:lpstr>
      <vt:lpstr>Show ‘n tell</vt:lpstr>
      <vt:lpstr>Direct attached storage</vt:lpstr>
      <vt:lpstr>PowerPoint Presentation</vt:lpstr>
      <vt:lpstr>5c</vt:lpstr>
      <vt:lpstr>5c</vt:lpstr>
      <vt:lpstr>5c</vt:lpstr>
      <vt:lpstr>5c</vt:lpstr>
      <vt:lpstr>PowerPoint Presentation</vt:lpstr>
      <vt:lpstr>5c</vt:lpstr>
      <vt:lpstr>Select drives</vt:lpstr>
      <vt:lpstr>Select drives</vt:lpstr>
      <vt:lpstr>Select drives</vt:lpstr>
      <vt:lpstr>Select drives</vt:lpstr>
      <vt:lpstr>Protection</vt:lpstr>
      <vt:lpstr>What’s  happening?</vt:lpstr>
      <vt:lpstr>Right drobo for you?</vt:lpstr>
      <vt:lpstr>Right drobo for you</vt:lpstr>
      <vt:lpstr>Right drobo for you</vt:lpstr>
      <vt:lpstr>Right drobo for you</vt:lpstr>
      <vt:lpstr>Drobo 5c</vt:lpstr>
      <vt:lpstr>dashboard</vt:lpstr>
      <vt:lpstr>dashboard</vt:lpstr>
      <vt:lpstr>dashboard</vt:lpstr>
      <vt:lpstr>dashboard</vt:lpstr>
      <vt:lpstr>dashboard</vt:lpstr>
      <vt:lpstr>dashboard</vt:lpstr>
      <vt:lpstr>dashboard</vt:lpstr>
      <vt:lpstr>dashboard</vt:lpstr>
      <vt:lpstr>Drobocare</vt:lpstr>
      <vt:lpstr>Backup</vt:lpstr>
      <vt:lpstr>pricing</vt:lpstr>
      <vt:lpstr>entertainment</vt:lpstr>
      <vt:lpstr>Conclusion</vt:lpstr>
      <vt:lpstr>Any questions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Show n tell</dc:title>
  <dc:creator>Dwight Johnson</dc:creator>
  <cp:lastModifiedBy>Dwight Johnson</cp:lastModifiedBy>
  <cp:revision>41</cp:revision>
  <dcterms:created xsi:type="dcterms:W3CDTF">2019-05-28T17:11:16Z</dcterms:created>
  <dcterms:modified xsi:type="dcterms:W3CDTF">2019-06-14T03:45:28Z</dcterms:modified>
</cp:coreProperties>
</file>